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4631" r:id="rId2"/>
    <p:sldId id="4122" r:id="rId3"/>
    <p:sldId id="4693" r:id="rId4"/>
    <p:sldId id="257" r:id="rId5"/>
    <p:sldId id="386" r:id="rId6"/>
    <p:sldId id="387" r:id="rId7"/>
    <p:sldId id="385" r:id="rId8"/>
    <p:sldId id="390" r:id="rId9"/>
    <p:sldId id="384" r:id="rId10"/>
    <p:sldId id="883" r:id="rId11"/>
    <p:sldId id="884" r:id="rId12"/>
    <p:sldId id="880" r:id="rId13"/>
    <p:sldId id="890" r:id="rId14"/>
    <p:sldId id="889" r:id="rId15"/>
    <p:sldId id="888" r:id="rId16"/>
    <p:sldId id="887" r:id="rId17"/>
    <p:sldId id="891" r:id="rId18"/>
    <p:sldId id="886" r:id="rId19"/>
    <p:sldId id="885" r:id="rId20"/>
    <p:sldId id="903" r:id="rId21"/>
    <p:sldId id="902" r:id="rId22"/>
    <p:sldId id="901" r:id="rId23"/>
    <p:sldId id="900" r:id="rId24"/>
    <p:sldId id="899" r:id="rId25"/>
    <p:sldId id="898" r:id="rId26"/>
    <p:sldId id="897" r:id="rId27"/>
    <p:sldId id="896" r:id="rId28"/>
    <p:sldId id="895" r:id="rId29"/>
    <p:sldId id="894" r:id="rId30"/>
    <p:sldId id="893" r:id="rId31"/>
    <p:sldId id="892" r:id="rId32"/>
    <p:sldId id="910" r:id="rId33"/>
    <p:sldId id="388" r:id="rId34"/>
    <p:sldId id="389" r:id="rId35"/>
    <p:sldId id="920" r:id="rId36"/>
    <p:sldId id="921" r:id="rId37"/>
    <p:sldId id="922" r:id="rId38"/>
    <p:sldId id="923" r:id="rId39"/>
    <p:sldId id="924" r:id="rId40"/>
    <p:sldId id="471" r:id="rId41"/>
    <p:sldId id="472" r:id="rId42"/>
    <p:sldId id="473" r:id="rId43"/>
    <p:sldId id="913" r:id="rId44"/>
    <p:sldId id="915" r:id="rId45"/>
    <p:sldId id="911" r:id="rId46"/>
    <p:sldId id="912" r:id="rId47"/>
    <p:sldId id="914" r:id="rId48"/>
    <p:sldId id="474" r:id="rId49"/>
    <p:sldId id="475" r:id="rId50"/>
    <p:sldId id="467" r:id="rId51"/>
    <p:sldId id="468" r:id="rId52"/>
    <p:sldId id="469" r:id="rId53"/>
    <p:sldId id="470" r:id="rId54"/>
    <p:sldId id="633" r:id="rId55"/>
    <p:sldId id="632" r:id="rId56"/>
    <p:sldId id="631" r:id="rId57"/>
    <p:sldId id="634" r:id="rId58"/>
    <p:sldId id="630" r:id="rId59"/>
    <p:sldId id="629" r:id="rId60"/>
    <p:sldId id="628" r:id="rId61"/>
    <p:sldId id="4508" r:id="rId62"/>
    <p:sldId id="4730" r:id="rId63"/>
    <p:sldId id="4509" r:id="rId64"/>
    <p:sldId id="4711"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86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697BB2-389D-4501-BB86-00662A3627B1}" type="datetimeFigureOut">
              <a:rPr lang="en-IN" smtClean="0"/>
              <a:t>25-07-2023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1429FE-6176-4835-991C-69C3AD24E506}" type="slidenum">
              <a:rPr lang="en-IN" smtClean="0"/>
              <a:t>‹#›</a:t>
            </a:fld>
            <a:endParaRPr lang="en-IN"/>
          </a:p>
        </p:txBody>
      </p:sp>
    </p:spTree>
    <p:extLst>
      <p:ext uri="{BB962C8B-B14F-4D97-AF65-F5344CB8AC3E}">
        <p14:creationId xmlns:p14="http://schemas.microsoft.com/office/powerpoint/2010/main" val="3119567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61045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9093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7568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EDCCA-63C0-7A93-D148-386C9D7031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5BB67BB-846E-12CD-93E9-0A803F1691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C75252C-DA4F-F035-0744-67079D979F7E}"/>
              </a:ext>
            </a:extLst>
          </p:cNvPr>
          <p:cNvSpPr>
            <a:spLocks noGrp="1"/>
          </p:cNvSpPr>
          <p:nvPr>
            <p:ph type="dt" sz="half" idx="10"/>
          </p:nvPr>
        </p:nvSpPr>
        <p:spPr/>
        <p:txBody>
          <a:bodyPr/>
          <a:lstStyle/>
          <a:p>
            <a:fld id="{CE6ACA5C-876F-4272-9CAC-FDE96799AD83}" type="datetimeFigureOut">
              <a:rPr lang="en-IN" smtClean="0"/>
              <a:t>25-07-2023</a:t>
            </a:fld>
            <a:endParaRPr lang="en-IN"/>
          </a:p>
        </p:txBody>
      </p:sp>
      <p:sp>
        <p:nvSpPr>
          <p:cNvPr id="5" name="Footer Placeholder 4">
            <a:extLst>
              <a:ext uri="{FF2B5EF4-FFF2-40B4-BE49-F238E27FC236}">
                <a16:creationId xmlns:a16="http://schemas.microsoft.com/office/drawing/2014/main" id="{7A5A8E81-D1D1-5C36-59BD-6547F5895B8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76870B-44F4-1494-C26A-B5ABABB9A9D8}"/>
              </a:ext>
            </a:extLst>
          </p:cNvPr>
          <p:cNvSpPr>
            <a:spLocks noGrp="1"/>
          </p:cNvSpPr>
          <p:nvPr>
            <p:ph type="sldNum" sz="quarter" idx="12"/>
          </p:nvPr>
        </p:nvSpPr>
        <p:spPr/>
        <p:txBody>
          <a:bodyPr/>
          <a:lstStyle/>
          <a:p>
            <a:fld id="{F6DC7E8A-46CD-450E-957A-09A99D836FF9}" type="slidenum">
              <a:rPr lang="en-IN" smtClean="0"/>
              <a:t>‹#›</a:t>
            </a:fld>
            <a:endParaRPr lang="en-IN"/>
          </a:p>
        </p:txBody>
      </p:sp>
    </p:spTree>
    <p:extLst>
      <p:ext uri="{BB962C8B-B14F-4D97-AF65-F5344CB8AC3E}">
        <p14:creationId xmlns:p14="http://schemas.microsoft.com/office/powerpoint/2010/main" val="1480954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BF7F6-E94C-CA92-2F2C-7E91123DBDC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0198D8C-343A-EE64-421B-33D4906616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C354082-7696-45FB-AC8E-BCCFFB737C35}"/>
              </a:ext>
            </a:extLst>
          </p:cNvPr>
          <p:cNvSpPr>
            <a:spLocks noGrp="1"/>
          </p:cNvSpPr>
          <p:nvPr>
            <p:ph type="dt" sz="half" idx="10"/>
          </p:nvPr>
        </p:nvSpPr>
        <p:spPr/>
        <p:txBody>
          <a:bodyPr/>
          <a:lstStyle/>
          <a:p>
            <a:fld id="{CE6ACA5C-876F-4272-9CAC-FDE96799AD83}" type="datetimeFigureOut">
              <a:rPr lang="en-IN" smtClean="0"/>
              <a:t>25-07-2023</a:t>
            </a:fld>
            <a:endParaRPr lang="en-IN"/>
          </a:p>
        </p:txBody>
      </p:sp>
      <p:sp>
        <p:nvSpPr>
          <p:cNvPr id="5" name="Footer Placeholder 4">
            <a:extLst>
              <a:ext uri="{FF2B5EF4-FFF2-40B4-BE49-F238E27FC236}">
                <a16:creationId xmlns:a16="http://schemas.microsoft.com/office/drawing/2014/main" id="{02729933-4516-312D-C293-AE2F307BA2F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49E7151-560F-83F1-1EDF-8A0340C4C48B}"/>
              </a:ext>
            </a:extLst>
          </p:cNvPr>
          <p:cNvSpPr>
            <a:spLocks noGrp="1"/>
          </p:cNvSpPr>
          <p:nvPr>
            <p:ph type="sldNum" sz="quarter" idx="12"/>
          </p:nvPr>
        </p:nvSpPr>
        <p:spPr/>
        <p:txBody>
          <a:bodyPr/>
          <a:lstStyle/>
          <a:p>
            <a:fld id="{F6DC7E8A-46CD-450E-957A-09A99D836FF9}" type="slidenum">
              <a:rPr lang="en-IN" smtClean="0"/>
              <a:t>‹#›</a:t>
            </a:fld>
            <a:endParaRPr lang="en-IN"/>
          </a:p>
        </p:txBody>
      </p:sp>
    </p:spTree>
    <p:extLst>
      <p:ext uri="{BB962C8B-B14F-4D97-AF65-F5344CB8AC3E}">
        <p14:creationId xmlns:p14="http://schemas.microsoft.com/office/powerpoint/2010/main" val="673135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CCC8EF-8B62-72CA-828C-33F32883AC7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C5486AC-A0CE-193D-E86A-B499A96BD2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1569CDB-DDE6-C678-9386-4D0704C1C888}"/>
              </a:ext>
            </a:extLst>
          </p:cNvPr>
          <p:cNvSpPr>
            <a:spLocks noGrp="1"/>
          </p:cNvSpPr>
          <p:nvPr>
            <p:ph type="dt" sz="half" idx="10"/>
          </p:nvPr>
        </p:nvSpPr>
        <p:spPr/>
        <p:txBody>
          <a:bodyPr/>
          <a:lstStyle/>
          <a:p>
            <a:fld id="{CE6ACA5C-876F-4272-9CAC-FDE96799AD83}" type="datetimeFigureOut">
              <a:rPr lang="en-IN" smtClean="0"/>
              <a:t>25-07-2023</a:t>
            </a:fld>
            <a:endParaRPr lang="en-IN"/>
          </a:p>
        </p:txBody>
      </p:sp>
      <p:sp>
        <p:nvSpPr>
          <p:cNvPr id="5" name="Footer Placeholder 4">
            <a:extLst>
              <a:ext uri="{FF2B5EF4-FFF2-40B4-BE49-F238E27FC236}">
                <a16:creationId xmlns:a16="http://schemas.microsoft.com/office/drawing/2014/main" id="{77EADCF9-77A0-80AD-F0B2-3AFDD10CEC3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7FB781D-B6A5-CA10-2870-63B3377E9D3B}"/>
              </a:ext>
            </a:extLst>
          </p:cNvPr>
          <p:cNvSpPr>
            <a:spLocks noGrp="1"/>
          </p:cNvSpPr>
          <p:nvPr>
            <p:ph type="sldNum" sz="quarter" idx="12"/>
          </p:nvPr>
        </p:nvSpPr>
        <p:spPr/>
        <p:txBody>
          <a:bodyPr/>
          <a:lstStyle/>
          <a:p>
            <a:fld id="{F6DC7E8A-46CD-450E-957A-09A99D836FF9}" type="slidenum">
              <a:rPr lang="en-IN" smtClean="0"/>
              <a:t>‹#›</a:t>
            </a:fld>
            <a:endParaRPr lang="en-IN"/>
          </a:p>
        </p:txBody>
      </p:sp>
    </p:spTree>
    <p:extLst>
      <p:ext uri="{BB962C8B-B14F-4D97-AF65-F5344CB8AC3E}">
        <p14:creationId xmlns:p14="http://schemas.microsoft.com/office/powerpoint/2010/main" val="11610216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8704" y="-174172"/>
            <a:ext cx="8412467" cy="7206343"/>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220583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92000"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33" indent="0">
              <a:buNone/>
              <a:defRPr sz="3733"/>
            </a:lvl2pPr>
            <a:lvl3pPr marL="1218864" indent="0">
              <a:buNone/>
              <a:defRPr sz="3199"/>
            </a:lvl3pPr>
            <a:lvl4pPr marL="1828297" indent="0">
              <a:buNone/>
              <a:defRPr sz="2667"/>
            </a:lvl4pPr>
            <a:lvl5pPr marL="2437730" indent="0">
              <a:buNone/>
              <a:defRPr sz="2667"/>
            </a:lvl5pPr>
            <a:lvl6pPr marL="3047162" indent="0">
              <a:buNone/>
              <a:defRPr sz="2667"/>
            </a:lvl6pPr>
            <a:lvl7pPr marL="3656595" indent="0">
              <a:buNone/>
              <a:defRPr sz="2667"/>
            </a:lvl7pPr>
            <a:lvl8pPr marL="4266027" indent="0">
              <a:buNone/>
              <a:defRPr sz="2667"/>
            </a:lvl8pPr>
            <a:lvl9pPr marL="4875459" indent="0">
              <a:buNone/>
              <a:defRPr sz="2667"/>
            </a:lvl9pPr>
          </a:lstStyle>
          <a:p>
            <a:r>
              <a:rPr lang="en-US" altLang="ko-KR" dirty="0"/>
              <a:t>Insert Your Image</a:t>
            </a:r>
            <a:endParaRPr lang="ko-KR" altLang="en-US" dirty="0"/>
          </a:p>
        </p:txBody>
      </p:sp>
    </p:spTree>
    <p:extLst>
      <p:ext uri="{BB962C8B-B14F-4D97-AF65-F5344CB8AC3E}">
        <p14:creationId xmlns:p14="http://schemas.microsoft.com/office/powerpoint/2010/main" val="37450278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20463" y="6408741"/>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9294" y="6408740"/>
            <a:ext cx="1067079"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9" y="627903"/>
            <a:ext cx="560419" cy="270355"/>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en-US" sz="1800">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6" y="338346"/>
            <a:ext cx="892157"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321" y="495335"/>
            <a:ext cx="10515600" cy="640715"/>
          </a:xfrm>
        </p:spPr>
        <p:txBody>
          <a:bodyPr>
            <a:normAutofit/>
          </a:bodyPr>
          <a:lstStyle>
            <a:lvl1pPr>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543000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980202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10561-0E41-BB85-6CEB-4858646F0E8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9ED9491-FC82-7D7E-04E4-079E8DADCD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3A86AB9-8DB0-7E10-75FC-6B9173CD46AC}"/>
              </a:ext>
            </a:extLst>
          </p:cNvPr>
          <p:cNvSpPr>
            <a:spLocks noGrp="1"/>
          </p:cNvSpPr>
          <p:nvPr>
            <p:ph type="dt" sz="half" idx="10"/>
          </p:nvPr>
        </p:nvSpPr>
        <p:spPr/>
        <p:txBody>
          <a:bodyPr/>
          <a:lstStyle/>
          <a:p>
            <a:fld id="{CE6ACA5C-876F-4272-9CAC-FDE96799AD83}" type="datetimeFigureOut">
              <a:rPr lang="en-IN" smtClean="0"/>
              <a:t>25-07-2023</a:t>
            </a:fld>
            <a:endParaRPr lang="en-IN"/>
          </a:p>
        </p:txBody>
      </p:sp>
      <p:sp>
        <p:nvSpPr>
          <p:cNvPr id="5" name="Footer Placeholder 4">
            <a:extLst>
              <a:ext uri="{FF2B5EF4-FFF2-40B4-BE49-F238E27FC236}">
                <a16:creationId xmlns:a16="http://schemas.microsoft.com/office/drawing/2014/main" id="{392F8DEA-E508-316A-A4B2-19F36100EA9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64D451F-22E8-2A14-F7F6-7F3F1E2DDB73}"/>
              </a:ext>
            </a:extLst>
          </p:cNvPr>
          <p:cNvSpPr>
            <a:spLocks noGrp="1"/>
          </p:cNvSpPr>
          <p:nvPr>
            <p:ph type="sldNum" sz="quarter" idx="12"/>
          </p:nvPr>
        </p:nvSpPr>
        <p:spPr/>
        <p:txBody>
          <a:bodyPr/>
          <a:lstStyle/>
          <a:p>
            <a:fld id="{F6DC7E8A-46CD-450E-957A-09A99D836FF9}" type="slidenum">
              <a:rPr lang="en-IN" smtClean="0"/>
              <a:t>‹#›</a:t>
            </a:fld>
            <a:endParaRPr lang="en-IN"/>
          </a:p>
        </p:txBody>
      </p:sp>
    </p:spTree>
    <p:extLst>
      <p:ext uri="{BB962C8B-B14F-4D97-AF65-F5344CB8AC3E}">
        <p14:creationId xmlns:p14="http://schemas.microsoft.com/office/powerpoint/2010/main" val="130134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F28F5-EAF9-3651-AD83-7221FF30E5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BD2549D-8C55-6416-F30B-C8341EBAD7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F02408B-A47B-EA5E-8F1A-057740F7E551}"/>
              </a:ext>
            </a:extLst>
          </p:cNvPr>
          <p:cNvSpPr>
            <a:spLocks noGrp="1"/>
          </p:cNvSpPr>
          <p:nvPr>
            <p:ph type="dt" sz="half" idx="10"/>
          </p:nvPr>
        </p:nvSpPr>
        <p:spPr/>
        <p:txBody>
          <a:bodyPr/>
          <a:lstStyle/>
          <a:p>
            <a:fld id="{CE6ACA5C-876F-4272-9CAC-FDE96799AD83}" type="datetimeFigureOut">
              <a:rPr lang="en-IN" smtClean="0"/>
              <a:t>25-07-2023</a:t>
            </a:fld>
            <a:endParaRPr lang="en-IN"/>
          </a:p>
        </p:txBody>
      </p:sp>
      <p:sp>
        <p:nvSpPr>
          <p:cNvPr id="5" name="Footer Placeholder 4">
            <a:extLst>
              <a:ext uri="{FF2B5EF4-FFF2-40B4-BE49-F238E27FC236}">
                <a16:creationId xmlns:a16="http://schemas.microsoft.com/office/drawing/2014/main" id="{775A4DC0-8292-E56E-8ACB-271599A11F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C30807-9BA2-BD12-B3E7-B4FB56AF9F0F}"/>
              </a:ext>
            </a:extLst>
          </p:cNvPr>
          <p:cNvSpPr>
            <a:spLocks noGrp="1"/>
          </p:cNvSpPr>
          <p:nvPr>
            <p:ph type="sldNum" sz="quarter" idx="12"/>
          </p:nvPr>
        </p:nvSpPr>
        <p:spPr/>
        <p:txBody>
          <a:bodyPr/>
          <a:lstStyle/>
          <a:p>
            <a:fld id="{F6DC7E8A-46CD-450E-957A-09A99D836FF9}" type="slidenum">
              <a:rPr lang="en-IN" smtClean="0"/>
              <a:t>‹#›</a:t>
            </a:fld>
            <a:endParaRPr lang="en-IN"/>
          </a:p>
        </p:txBody>
      </p:sp>
    </p:spTree>
    <p:extLst>
      <p:ext uri="{BB962C8B-B14F-4D97-AF65-F5344CB8AC3E}">
        <p14:creationId xmlns:p14="http://schemas.microsoft.com/office/powerpoint/2010/main" val="1526394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79599-77BB-9178-801E-A1860BA550E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4DC369E-DF7C-1573-73FA-C1B95EAAE7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AAEC5F5-39C8-D085-5CA2-2090D34879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E80007E-DBD0-3F71-B863-3C2C30B950B0}"/>
              </a:ext>
            </a:extLst>
          </p:cNvPr>
          <p:cNvSpPr>
            <a:spLocks noGrp="1"/>
          </p:cNvSpPr>
          <p:nvPr>
            <p:ph type="dt" sz="half" idx="10"/>
          </p:nvPr>
        </p:nvSpPr>
        <p:spPr/>
        <p:txBody>
          <a:bodyPr/>
          <a:lstStyle/>
          <a:p>
            <a:fld id="{CE6ACA5C-876F-4272-9CAC-FDE96799AD83}" type="datetimeFigureOut">
              <a:rPr lang="en-IN" smtClean="0"/>
              <a:t>25-07-2023</a:t>
            </a:fld>
            <a:endParaRPr lang="en-IN"/>
          </a:p>
        </p:txBody>
      </p:sp>
      <p:sp>
        <p:nvSpPr>
          <p:cNvPr id="6" name="Footer Placeholder 5">
            <a:extLst>
              <a:ext uri="{FF2B5EF4-FFF2-40B4-BE49-F238E27FC236}">
                <a16:creationId xmlns:a16="http://schemas.microsoft.com/office/drawing/2014/main" id="{A52813AE-5E61-42D6-8B55-060D6110C31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098A26B-EAD0-530F-8E6D-A596F318F00C}"/>
              </a:ext>
            </a:extLst>
          </p:cNvPr>
          <p:cNvSpPr>
            <a:spLocks noGrp="1"/>
          </p:cNvSpPr>
          <p:nvPr>
            <p:ph type="sldNum" sz="quarter" idx="12"/>
          </p:nvPr>
        </p:nvSpPr>
        <p:spPr/>
        <p:txBody>
          <a:bodyPr/>
          <a:lstStyle/>
          <a:p>
            <a:fld id="{F6DC7E8A-46CD-450E-957A-09A99D836FF9}" type="slidenum">
              <a:rPr lang="en-IN" smtClean="0"/>
              <a:t>‹#›</a:t>
            </a:fld>
            <a:endParaRPr lang="en-IN"/>
          </a:p>
        </p:txBody>
      </p:sp>
    </p:spTree>
    <p:extLst>
      <p:ext uri="{BB962C8B-B14F-4D97-AF65-F5344CB8AC3E}">
        <p14:creationId xmlns:p14="http://schemas.microsoft.com/office/powerpoint/2010/main" val="3188995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44132-0EB5-B2D9-2399-D538BC95DF2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A04AAB2-34D1-AB2A-5018-4FFCCAE29D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C78DE1-EBC5-6442-A468-1272EAD013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D704176-AE31-7C58-7B1C-F6A959E75B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21F60B-A235-6D42-B6FC-598DE542F6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0B0FE9D-866D-C853-C15E-CD728A2174C5}"/>
              </a:ext>
            </a:extLst>
          </p:cNvPr>
          <p:cNvSpPr>
            <a:spLocks noGrp="1"/>
          </p:cNvSpPr>
          <p:nvPr>
            <p:ph type="dt" sz="half" idx="10"/>
          </p:nvPr>
        </p:nvSpPr>
        <p:spPr/>
        <p:txBody>
          <a:bodyPr/>
          <a:lstStyle/>
          <a:p>
            <a:fld id="{CE6ACA5C-876F-4272-9CAC-FDE96799AD83}" type="datetimeFigureOut">
              <a:rPr lang="en-IN" smtClean="0"/>
              <a:t>25-07-2023</a:t>
            </a:fld>
            <a:endParaRPr lang="en-IN"/>
          </a:p>
        </p:txBody>
      </p:sp>
      <p:sp>
        <p:nvSpPr>
          <p:cNvPr id="8" name="Footer Placeholder 7">
            <a:extLst>
              <a:ext uri="{FF2B5EF4-FFF2-40B4-BE49-F238E27FC236}">
                <a16:creationId xmlns:a16="http://schemas.microsoft.com/office/drawing/2014/main" id="{1F020521-66C2-F3BB-080C-2F73FB62ABC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DFF6625-13A2-938C-70C6-3FD8FC9733D4}"/>
              </a:ext>
            </a:extLst>
          </p:cNvPr>
          <p:cNvSpPr>
            <a:spLocks noGrp="1"/>
          </p:cNvSpPr>
          <p:nvPr>
            <p:ph type="sldNum" sz="quarter" idx="12"/>
          </p:nvPr>
        </p:nvSpPr>
        <p:spPr/>
        <p:txBody>
          <a:bodyPr/>
          <a:lstStyle/>
          <a:p>
            <a:fld id="{F6DC7E8A-46CD-450E-957A-09A99D836FF9}" type="slidenum">
              <a:rPr lang="en-IN" smtClean="0"/>
              <a:t>‹#›</a:t>
            </a:fld>
            <a:endParaRPr lang="en-IN"/>
          </a:p>
        </p:txBody>
      </p:sp>
    </p:spTree>
    <p:extLst>
      <p:ext uri="{BB962C8B-B14F-4D97-AF65-F5344CB8AC3E}">
        <p14:creationId xmlns:p14="http://schemas.microsoft.com/office/powerpoint/2010/main" val="3419425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C9EA-3909-53F1-E11C-A37F4130B27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49AE80D-51CD-889B-4E90-10929CC13F40}"/>
              </a:ext>
            </a:extLst>
          </p:cNvPr>
          <p:cNvSpPr>
            <a:spLocks noGrp="1"/>
          </p:cNvSpPr>
          <p:nvPr>
            <p:ph type="dt" sz="half" idx="10"/>
          </p:nvPr>
        </p:nvSpPr>
        <p:spPr/>
        <p:txBody>
          <a:bodyPr/>
          <a:lstStyle/>
          <a:p>
            <a:fld id="{CE6ACA5C-876F-4272-9CAC-FDE96799AD83}" type="datetimeFigureOut">
              <a:rPr lang="en-IN" smtClean="0"/>
              <a:t>25-07-2023</a:t>
            </a:fld>
            <a:endParaRPr lang="en-IN"/>
          </a:p>
        </p:txBody>
      </p:sp>
      <p:sp>
        <p:nvSpPr>
          <p:cNvPr id="4" name="Footer Placeholder 3">
            <a:extLst>
              <a:ext uri="{FF2B5EF4-FFF2-40B4-BE49-F238E27FC236}">
                <a16:creationId xmlns:a16="http://schemas.microsoft.com/office/drawing/2014/main" id="{BCBCBBEF-BF42-6E52-8BB6-C75F5B3BBE0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17B1C6A-7ACB-CE6A-8DA1-3A1F5267E74C}"/>
              </a:ext>
            </a:extLst>
          </p:cNvPr>
          <p:cNvSpPr>
            <a:spLocks noGrp="1"/>
          </p:cNvSpPr>
          <p:nvPr>
            <p:ph type="sldNum" sz="quarter" idx="12"/>
          </p:nvPr>
        </p:nvSpPr>
        <p:spPr/>
        <p:txBody>
          <a:bodyPr/>
          <a:lstStyle/>
          <a:p>
            <a:fld id="{F6DC7E8A-46CD-450E-957A-09A99D836FF9}" type="slidenum">
              <a:rPr lang="en-IN" smtClean="0"/>
              <a:t>‹#›</a:t>
            </a:fld>
            <a:endParaRPr lang="en-IN"/>
          </a:p>
        </p:txBody>
      </p:sp>
    </p:spTree>
    <p:extLst>
      <p:ext uri="{BB962C8B-B14F-4D97-AF65-F5344CB8AC3E}">
        <p14:creationId xmlns:p14="http://schemas.microsoft.com/office/powerpoint/2010/main" val="1645523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EC252C-C8DA-8DD2-594E-E072E672F6E7}"/>
              </a:ext>
            </a:extLst>
          </p:cNvPr>
          <p:cNvSpPr>
            <a:spLocks noGrp="1"/>
          </p:cNvSpPr>
          <p:nvPr>
            <p:ph type="dt" sz="half" idx="10"/>
          </p:nvPr>
        </p:nvSpPr>
        <p:spPr/>
        <p:txBody>
          <a:bodyPr/>
          <a:lstStyle/>
          <a:p>
            <a:fld id="{CE6ACA5C-876F-4272-9CAC-FDE96799AD83}" type="datetimeFigureOut">
              <a:rPr lang="en-IN" smtClean="0"/>
              <a:t>25-07-2023</a:t>
            </a:fld>
            <a:endParaRPr lang="en-IN"/>
          </a:p>
        </p:txBody>
      </p:sp>
      <p:sp>
        <p:nvSpPr>
          <p:cNvPr id="3" name="Footer Placeholder 2">
            <a:extLst>
              <a:ext uri="{FF2B5EF4-FFF2-40B4-BE49-F238E27FC236}">
                <a16:creationId xmlns:a16="http://schemas.microsoft.com/office/drawing/2014/main" id="{9E0A0FC3-D36B-CBF8-856A-03771784425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0CBFD9F-E556-9286-D2F8-2841A448AC5E}"/>
              </a:ext>
            </a:extLst>
          </p:cNvPr>
          <p:cNvSpPr>
            <a:spLocks noGrp="1"/>
          </p:cNvSpPr>
          <p:nvPr>
            <p:ph type="sldNum" sz="quarter" idx="12"/>
          </p:nvPr>
        </p:nvSpPr>
        <p:spPr/>
        <p:txBody>
          <a:bodyPr/>
          <a:lstStyle/>
          <a:p>
            <a:fld id="{F6DC7E8A-46CD-450E-957A-09A99D836FF9}" type="slidenum">
              <a:rPr lang="en-IN" smtClean="0"/>
              <a:t>‹#›</a:t>
            </a:fld>
            <a:endParaRPr lang="en-IN"/>
          </a:p>
        </p:txBody>
      </p:sp>
    </p:spTree>
    <p:extLst>
      <p:ext uri="{BB962C8B-B14F-4D97-AF65-F5344CB8AC3E}">
        <p14:creationId xmlns:p14="http://schemas.microsoft.com/office/powerpoint/2010/main" val="162138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43B74-BFEB-3AA5-3306-55FB6762AB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9EB9570-AF20-E57D-B56B-A01EAAF96B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18833FF-F898-697B-41B7-862F5611E7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0DE981-A248-930F-584A-30370787431F}"/>
              </a:ext>
            </a:extLst>
          </p:cNvPr>
          <p:cNvSpPr>
            <a:spLocks noGrp="1"/>
          </p:cNvSpPr>
          <p:nvPr>
            <p:ph type="dt" sz="half" idx="10"/>
          </p:nvPr>
        </p:nvSpPr>
        <p:spPr/>
        <p:txBody>
          <a:bodyPr/>
          <a:lstStyle/>
          <a:p>
            <a:fld id="{CE6ACA5C-876F-4272-9CAC-FDE96799AD83}" type="datetimeFigureOut">
              <a:rPr lang="en-IN" smtClean="0"/>
              <a:t>25-07-2023</a:t>
            </a:fld>
            <a:endParaRPr lang="en-IN"/>
          </a:p>
        </p:txBody>
      </p:sp>
      <p:sp>
        <p:nvSpPr>
          <p:cNvPr id="6" name="Footer Placeholder 5">
            <a:extLst>
              <a:ext uri="{FF2B5EF4-FFF2-40B4-BE49-F238E27FC236}">
                <a16:creationId xmlns:a16="http://schemas.microsoft.com/office/drawing/2014/main" id="{EA876F19-D6EA-008D-63F3-0CD00456384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4B98E2D-CE56-3352-D4A2-9859B46825EE}"/>
              </a:ext>
            </a:extLst>
          </p:cNvPr>
          <p:cNvSpPr>
            <a:spLocks noGrp="1"/>
          </p:cNvSpPr>
          <p:nvPr>
            <p:ph type="sldNum" sz="quarter" idx="12"/>
          </p:nvPr>
        </p:nvSpPr>
        <p:spPr/>
        <p:txBody>
          <a:bodyPr/>
          <a:lstStyle/>
          <a:p>
            <a:fld id="{F6DC7E8A-46CD-450E-957A-09A99D836FF9}" type="slidenum">
              <a:rPr lang="en-IN" smtClean="0"/>
              <a:t>‹#›</a:t>
            </a:fld>
            <a:endParaRPr lang="en-IN"/>
          </a:p>
        </p:txBody>
      </p:sp>
    </p:spTree>
    <p:extLst>
      <p:ext uri="{BB962C8B-B14F-4D97-AF65-F5344CB8AC3E}">
        <p14:creationId xmlns:p14="http://schemas.microsoft.com/office/powerpoint/2010/main" val="3220709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A784A-F48E-15E2-E1CC-0E12474962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347AA9A-0E90-9686-BFC4-56015FE300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F44AF72-37A0-5C7F-53DA-BB1A5DD2BB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5DC200-C7E2-0BD9-2DDB-4B79693CE71A}"/>
              </a:ext>
            </a:extLst>
          </p:cNvPr>
          <p:cNvSpPr>
            <a:spLocks noGrp="1"/>
          </p:cNvSpPr>
          <p:nvPr>
            <p:ph type="dt" sz="half" idx="10"/>
          </p:nvPr>
        </p:nvSpPr>
        <p:spPr/>
        <p:txBody>
          <a:bodyPr/>
          <a:lstStyle/>
          <a:p>
            <a:fld id="{CE6ACA5C-876F-4272-9CAC-FDE96799AD83}" type="datetimeFigureOut">
              <a:rPr lang="en-IN" smtClean="0"/>
              <a:t>25-07-2023</a:t>
            </a:fld>
            <a:endParaRPr lang="en-IN"/>
          </a:p>
        </p:txBody>
      </p:sp>
      <p:sp>
        <p:nvSpPr>
          <p:cNvPr id="6" name="Footer Placeholder 5">
            <a:extLst>
              <a:ext uri="{FF2B5EF4-FFF2-40B4-BE49-F238E27FC236}">
                <a16:creationId xmlns:a16="http://schemas.microsoft.com/office/drawing/2014/main" id="{A3EF684D-09E3-BB22-1DC3-2FEBA86D8C2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B5BD68C-46C1-CDB9-5E11-BDCDDE01E9C9}"/>
              </a:ext>
            </a:extLst>
          </p:cNvPr>
          <p:cNvSpPr>
            <a:spLocks noGrp="1"/>
          </p:cNvSpPr>
          <p:nvPr>
            <p:ph type="sldNum" sz="quarter" idx="12"/>
          </p:nvPr>
        </p:nvSpPr>
        <p:spPr/>
        <p:txBody>
          <a:bodyPr/>
          <a:lstStyle/>
          <a:p>
            <a:fld id="{F6DC7E8A-46CD-450E-957A-09A99D836FF9}" type="slidenum">
              <a:rPr lang="en-IN" smtClean="0"/>
              <a:t>‹#›</a:t>
            </a:fld>
            <a:endParaRPr lang="en-IN"/>
          </a:p>
        </p:txBody>
      </p:sp>
    </p:spTree>
    <p:extLst>
      <p:ext uri="{BB962C8B-B14F-4D97-AF65-F5344CB8AC3E}">
        <p14:creationId xmlns:p14="http://schemas.microsoft.com/office/powerpoint/2010/main" val="5395049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DE8077-29CA-9B87-3AFF-8EBD94C496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5167547-EF95-A387-95F8-04AF8876DD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3EFF446-B638-860C-01D7-2803E3E547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6ACA5C-876F-4272-9CAC-FDE96799AD83}" type="datetimeFigureOut">
              <a:rPr lang="en-IN" smtClean="0"/>
              <a:t>25-07-2023</a:t>
            </a:fld>
            <a:endParaRPr lang="en-IN"/>
          </a:p>
        </p:txBody>
      </p:sp>
      <p:sp>
        <p:nvSpPr>
          <p:cNvPr id="5" name="Footer Placeholder 4">
            <a:extLst>
              <a:ext uri="{FF2B5EF4-FFF2-40B4-BE49-F238E27FC236}">
                <a16:creationId xmlns:a16="http://schemas.microsoft.com/office/drawing/2014/main" id="{64F10F7E-575C-9D1B-78B2-BFC54452EF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583CCF8-B320-E9BB-977D-C31EAC4FBD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DC7E8A-46CD-450E-957A-09A99D836FF9}" type="slidenum">
              <a:rPr lang="en-IN" smtClean="0"/>
              <a:t>‹#›</a:t>
            </a:fld>
            <a:endParaRPr lang="en-IN"/>
          </a:p>
        </p:txBody>
      </p:sp>
    </p:spTree>
    <p:extLst>
      <p:ext uri="{BB962C8B-B14F-4D97-AF65-F5344CB8AC3E}">
        <p14:creationId xmlns:p14="http://schemas.microsoft.com/office/powerpoint/2010/main" val="40999878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blogs.sap.com/wp-content/uploads/2015/01/multicast_icon_619523.png"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blogs.sap.com/wp-content/uploads/2015/01/multicast_content_modifier_jpg_619525.png" TargetMode="Externa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hyperlink" Target="https://blogs.sap.com/wp-content/uploads/2015/01/switch_multicast_619524.pn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s://blogs.sap.com/wp-content/uploads/2015/01/multicast_integration_flow_619532.jpg"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blogs.sap.com/wp-content/uploads/2015/01/multicast_result_jpg_619595.png"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https://blogs.sap.com/wp-content/uploads/2015/01/multicast_gather_flow_619534.jpg"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s://blogs.sap.com/wp-content/uploads/2015/01/join_2bgather_icon_619547.jpg"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s://blogs.sap.com/wp-content/uploads/2015/01/multicast_gather_xpath_options_619548.jpg"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s://blogs.sap.com/wp-content/uploads/2015/01/multicast_gather_output_619549.jpg"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23.w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31.tiff"/></Relationships>
</file>

<file path=ppt/slides/_rels/slide6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4.jpeg"/><Relationship Id="rId7" Type="http://schemas.openxmlformats.org/officeDocument/2006/relationships/image" Target="../media/image38.tiff"/><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37.tiff"/><Relationship Id="rId5" Type="http://schemas.openxmlformats.org/officeDocument/2006/relationships/image" Target="../media/image36.tiff"/><Relationship Id="rId4" Type="http://schemas.openxmlformats.org/officeDocument/2006/relationships/image" Target="../media/image35.tiff"/><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a:stretch/>
        </p:blipFill>
        <p:spPr>
          <a:xfrm>
            <a:off x="1589" y="1"/>
            <a:ext cx="12190412" cy="6858000"/>
          </a:xfrm>
          <a:prstGeom prst="rect">
            <a:avLst/>
          </a:prstGeom>
        </p:spPr>
      </p:pic>
      <p:sp>
        <p:nvSpPr>
          <p:cNvPr id="13" name="Rectangle 12">
            <a:extLst>
              <a:ext uri="{FF2B5EF4-FFF2-40B4-BE49-F238E27FC236}">
                <a16:creationId xmlns:a16="http://schemas.microsoft.com/office/drawing/2014/main" id="{EE1D1380-BC28-F74F-8866-BD4C0AD42595}"/>
              </a:ext>
            </a:extLst>
          </p:cNvPr>
          <p:cNvSpPr/>
          <p:nvPr/>
        </p:nvSpPr>
        <p:spPr>
          <a:xfrm>
            <a:off x="1589" y="1"/>
            <a:ext cx="12190411" cy="6858000"/>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en-US">
              <a:solidFill>
                <a:srgbClr val="FFFFFF"/>
              </a:solidFill>
              <a:latin typeface="Arial" panose="020B0604020202020204"/>
            </a:endParaRPr>
          </a:p>
        </p:txBody>
      </p:sp>
      <p:sp>
        <p:nvSpPr>
          <p:cNvPr id="19" name="Rectangle 18">
            <a:extLst>
              <a:ext uri="{FF2B5EF4-FFF2-40B4-BE49-F238E27FC236}">
                <a16:creationId xmlns:a16="http://schemas.microsoft.com/office/drawing/2014/main" id="{E216E509-7677-6B46-8B3B-A2FD45DA050D}"/>
              </a:ext>
            </a:extLst>
          </p:cNvPr>
          <p:cNvSpPr/>
          <p:nvPr/>
        </p:nvSpPr>
        <p:spPr>
          <a:xfrm>
            <a:off x="1588" y="4507668"/>
            <a:ext cx="12190411" cy="160944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20" name="TextBox 19">
            <a:extLst>
              <a:ext uri="{FF2B5EF4-FFF2-40B4-BE49-F238E27FC236}">
                <a16:creationId xmlns:a16="http://schemas.microsoft.com/office/drawing/2014/main" id="{4EFED54B-A0C4-AD45-BC49-272F16D1A13E}"/>
              </a:ext>
            </a:extLst>
          </p:cNvPr>
          <p:cNvSpPr txBox="1"/>
          <p:nvPr/>
        </p:nvSpPr>
        <p:spPr>
          <a:xfrm>
            <a:off x="3018081" y="4881841"/>
            <a:ext cx="9172332" cy="584775"/>
          </a:xfrm>
          <a:prstGeom prst="rect">
            <a:avLst/>
          </a:prstGeom>
          <a:noFill/>
          <a:ln>
            <a:noFill/>
          </a:ln>
        </p:spPr>
        <p:txBody>
          <a:bodyPr wrap="square" rtlCol="0">
            <a:spAutoFit/>
          </a:bodyPr>
          <a:lstStyle/>
          <a:p>
            <a:pPr defTabSz="914377"/>
            <a:r>
              <a:rPr lang="en-US" sz="3200" b="1" dirty="0">
                <a:solidFill>
                  <a:prstClr val="black"/>
                </a:solidFill>
                <a:latin typeface="Calibri" panose="020F0502020204030204"/>
              </a:rPr>
              <a:t>SAP BTP CPI Training</a:t>
            </a:r>
          </a:p>
        </p:txBody>
      </p:sp>
      <p:sp>
        <p:nvSpPr>
          <p:cNvPr id="22" name="Oval 21">
            <a:extLst>
              <a:ext uri="{FF2B5EF4-FFF2-40B4-BE49-F238E27FC236}">
                <a16:creationId xmlns:a16="http://schemas.microsoft.com/office/drawing/2014/main" id="{33AB4938-0A06-984F-B78F-061AE8D5D2E4}"/>
              </a:ext>
            </a:extLst>
          </p:cNvPr>
          <p:cNvSpPr/>
          <p:nvPr/>
        </p:nvSpPr>
        <p:spPr>
          <a:xfrm>
            <a:off x="406807" y="4225969"/>
            <a:ext cx="2330916" cy="2323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pic>
        <p:nvPicPr>
          <p:cNvPr id="1026" name="Picture 2">
            <a:extLst>
              <a:ext uri="{FF2B5EF4-FFF2-40B4-BE49-F238E27FC236}">
                <a16:creationId xmlns:a16="http://schemas.microsoft.com/office/drawing/2014/main" id="{2475C560-8009-4185-7DF2-EF5748FA1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527" y="4253919"/>
            <a:ext cx="2324100" cy="22955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277FFD8-F78D-EE47-FF05-9AA52CFC1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5767" y="2054088"/>
            <a:ext cx="232410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067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37D0C-E7F9-47AF-8171-59E65E503DA1}"/>
              </a:ext>
            </a:extLst>
          </p:cNvPr>
          <p:cNvSpPr>
            <a:spLocks noGrp="1"/>
          </p:cNvSpPr>
          <p:nvPr>
            <p:ph type="title"/>
          </p:nvPr>
        </p:nvSpPr>
        <p:spPr/>
        <p:txBody>
          <a:bodyPr/>
          <a:lstStyle/>
          <a:p>
            <a:r>
              <a:rPr lang="en-IN" dirty="0"/>
              <a:t>Multicast</a:t>
            </a:r>
          </a:p>
        </p:txBody>
      </p:sp>
      <p:sp>
        <p:nvSpPr>
          <p:cNvPr id="3" name="Content Placeholder 2">
            <a:extLst>
              <a:ext uri="{FF2B5EF4-FFF2-40B4-BE49-F238E27FC236}">
                <a16:creationId xmlns:a16="http://schemas.microsoft.com/office/drawing/2014/main" id="{6967C4AE-FF73-490B-BFF1-E9109021BD4F}"/>
              </a:ext>
            </a:extLst>
          </p:cNvPr>
          <p:cNvSpPr>
            <a:spLocks noGrp="1"/>
          </p:cNvSpPr>
          <p:nvPr>
            <p:ph idx="1"/>
          </p:nvPr>
        </p:nvSpPr>
        <p:spPr/>
        <p:txBody>
          <a:bodyPr/>
          <a:lstStyle/>
          <a:p>
            <a:r>
              <a:rPr lang="en-US" dirty="0"/>
              <a:t>Define Multicast</a:t>
            </a:r>
          </a:p>
          <a:p>
            <a:r>
              <a:rPr lang="en-US" dirty="0"/>
              <a:t>Context</a:t>
            </a:r>
          </a:p>
          <a:p>
            <a:r>
              <a:rPr lang="en-US" dirty="0"/>
              <a:t>You can use the Multicast step to send copies of the same message to multiple routes. You can send copies to all routes at once using Parallel Multicast or in an order of your choice using Sequential Multicast. This allows you to perform multiple operations on the same message in a single integration process. Without Multicast, you needed multiple integration processes to perform this task.</a:t>
            </a:r>
            <a:endParaRPr lang="en-IN" dirty="0"/>
          </a:p>
        </p:txBody>
      </p:sp>
    </p:spTree>
    <p:extLst>
      <p:ext uri="{BB962C8B-B14F-4D97-AF65-F5344CB8AC3E}">
        <p14:creationId xmlns:p14="http://schemas.microsoft.com/office/powerpoint/2010/main" val="3270656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91AA2-F26C-4E51-ACD0-C84042C5A87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1059DAD-CB80-454E-BB2B-D35BD09CEECF}"/>
              </a:ext>
            </a:extLst>
          </p:cNvPr>
          <p:cNvSpPr>
            <a:spLocks noGrp="1"/>
          </p:cNvSpPr>
          <p:nvPr>
            <p:ph idx="1"/>
          </p:nvPr>
        </p:nvSpPr>
        <p:spPr/>
        <p:txBody>
          <a:bodyPr>
            <a:normAutofit fontScale="55000" lnSpcReduction="20000"/>
          </a:bodyPr>
          <a:lstStyle/>
          <a:p>
            <a:r>
              <a:rPr lang="en-US" dirty="0"/>
              <a:t>Procedure</a:t>
            </a:r>
          </a:p>
          <a:p>
            <a:r>
              <a:rPr lang="en-US" dirty="0"/>
              <a:t>In the palette, choose  (Message Routing), then Multicast.</a:t>
            </a:r>
          </a:p>
          <a:p>
            <a:r>
              <a:rPr lang="en-US" dirty="0"/>
              <a:t>Choose Parallel Multicast or Sequential Multicast based on your requirement and place the step inside the integration process. Define the message paths based on the scenario.</a:t>
            </a:r>
          </a:p>
          <a:p>
            <a:r>
              <a:rPr lang="en-US" dirty="0"/>
              <a:t>Based on the order in which you define the message path, the system assigns names to each message route branch as Branch 1, Branch 2, and so on.</a:t>
            </a:r>
          </a:p>
          <a:p>
            <a:r>
              <a:rPr lang="en-US" dirty="0"/>
              <a:t>If you want to specify a name for this step, enter the value in Name field.</a:t>
            </a:r>
          </a:p>
          <a:p>
            <a:r>
              <a:rPr lang="en-US" dirty="0"/>
              <a:t>If you are using Parallel Multicast, no further configuration is required for the multicast step.</a:t>
            </a:r>
          </a:p>
          <a:p>
            <a:r>
              <a:rPr lang="en-US" dirty="0"/>
              <a:t>If you are using Sequential Multicast, you can change the order in which the message should be sent to the Sequential Multicast branches:</a:t>
            </a:r>
          </a:p>
          <a:p>
            <a:r>
              <a:rPr lang="en-US" dirty="0"/>
              <a:t>Choose Routing Sequence.</a:t>
            </a:r>
          </a:p>
          <a:p>
            <a:r>
              <a:rPr lang="en-US" dirty="0"/>
              <a:t>Select the branch which you want to move up or down in the order.</a:t>
            </a:r>
          </a:p>
          <a:p>
            <a:r>
              <a:rPr lang="en-US" dirty="0"/>
              <a:t>Use Move Up and Move Down buttons to change the order.</a:t>
            </a:r>
          </a:p>
          <a:p>
            <a:r>
              <a:rPr lang="en-US" dirty="0"/>
              <a:t>The branch name is dependent on the order in which you have defined the message path. If you change the order, the branch name will not change.</a:t>
            </a:r>
          </a:p>
          <a:p>
            <a:r>
              <a:rPr lang="en-US" dirty="0"/>
              <a:t>Save or deploy the configuration.</a:t>
            </a:r>
            <a:endParaRPr lang="en-IN" dirty="0"/>
          </a:p>
        </p:txBody>
      </p:sp>
    </p:spTree>
    <p:extLst>
      <p:ext uri="{BB962C8B-B14F-4D97-AF65-F5344CB8AC3E}">
        <p14:creationId xmlns:p14="http://schemas.microsoft.com/office/powerpoint/2010/main" val="3470087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E6CA1-0AAB-421E-9115-1AE8E72B68EC}"/>
              </a:ext>
            </a:extLst>
          </p:cNvPr>
          <p:cNvSpPr>
            <a:spLocks noGrp="1"/>
          </p:cNvSpPr>
          <p:nvPr>
            <p:ph type="title"/>
          </p:nvPr>
        </p:nvSpPr>
        <p:spPr>
          <a:xfrm>
            <a:off x="643467" y="321734"/>
            <a:ext cx="10905066" cy="1135737"/>
          </a:xfrm>
        </p:spPr>
        <p:txBody>
          <a:bodyPr>
            <a:normAutofit/>
          </a:bodyPr>
          <a:lstStyle/>
          <a:p>
            <a:r>
              <a:rPr lang="en-IN" sz="3600"/>
              <a:t>Multicast</a:t>
            </a:r>
          </a:p>
        </p:txBody>
      </p:sp>
      <p:sp>
        <p:nvSpPr>
          <p:cNvPr id="3" name="Content Placeholder 2">
            <a:extLst>
              <a:ext uri="{FF2B5EF4-FFF2-40B4-BE49-F238E27FC236}">
                <a16:creationId xmlns:a16="http://schemas.microsoft.com/office/drawing/2014/main" id="{6F7C2075-2DFB-4759-8468-E416E32F73B9}"/>
              </a:ext>
            </a:extLst>
          </p:cNvPr>
          <p:cNvSpPr>
            <a:spLocks noGrp="1"/>
          </p:cNvSpPr>
          <p:nvPr>
            <p:ph idx="1"/>
          </p:nvPr>
        </p:nvSpPr>
        <p:spPr>
          <a:xfrm>
            <a:off x="643469" y="1782981"/>
            <a:ext cx="4008384" cy="4393982"/>
          </a:xfrm>
        </p:spPr>
        <p:txBody>
          <a:bodyPr>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sz="2000" b="0" i="0" u="none" strike="noStrike" cap="none" normalizeH="0" baseline="0">
                <a:ln>
                  <a:noFill/>
                </a:ln>
                <a:effectLst/>
                <a:latin typeface="BentonSansRegular"/>
              </a:rPr>
              <a:t>The Multicast is represented as a decision icon, or more accurately called as the parallel gateway in BPMN lingo. You can insert the flowstep as shown below:</a:t>
            </a:r>
            <a:endParaRPr kumimoji="0" lang="en-US" altLang="en-US" sz="20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2000" b="0" i="0" u="none" strike="noStrike" cap="none" normalizeH="0" baseline="0">
                <a:ln>
                  <a:noFill/>
                </a:ln>
                <a:effectLst/>
                <a:latin typeface="BentonSansRegular"/>
              </a:rPr>
              <a:t>              </a:t>
            </a:r>
            <a:endParaRPr kumimoji="0" lang="en-US" altLang="en-US" sz="20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2000" b="0" i="0" u="none" strike="noStrike" cap="none" normalizeH="0" baseline="0">
                <a:ln>
                  <a:noFill/>
                </a:ln>
                <a:effectLst/>
                <a:latin typeface="BentonSansRegular"/>
              </a:rPr>
              <a:t>There are two variants of the Multicast:</a:t>
            </a:r>
            <a:endParaRPr kumimoji="0" lang="en-US" altLang="en-US" sz="20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2000" b="0" i="0" u="none" strike="noStrike" cap="none" normalizeH="0" baseline="0">
                <a:ln>
                  <a:noFill/>
                </a:ln>
                <a:effectLst/>
                <a:latin typeface="BentonSansRegular"/>
              </a:rPr>
              <a:t> </a:t>
            </a:r>
            <a:endParaRPr kumimoji="0" lang="en-US" altLang="en-US" sz="20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AutoNum type="arabicPeriod"/>
              <a:tabLst/>
            </a:pPr>
            <a:r>
              <a:rPr kumimoji="0" lang="en-US" altLang="en-US" sz="2000" b="0" i="0" u="none" strike="noStrike" cap="none" normalizeH="0" baseline="0">
                <a:ln>
                  <a:noFill/>
                </a:ln>
                <a:effectLst/>
                <a:latin typeface="BentonSansRegular"/>
              </a:rPr>
              <a:t>Parallel Gateway: All branches of the gateway are executed in parallel.</a:t>
            </a:r>
          </a:p>
          <a:p>
            <a:pPr marL="0" marR="0" lvl="0" indent="0" defTabSz="914400" rtl="0" eaLnBrk="0" fontAlgn="base" latinLnBrk="0" hangingPunct="0">
              <a:spcBef>
                <a:spcPct val="0"/>
              </a:spcBef>
              <a:spcAft>
                <a:spcPts val="600"/>
              </a:spcAft>
              <a:buClrTx/>
              <a:buSzTx/>
              <a:buFontTx/>
              <a:buAutoNum type="arabicPeriod" startAt="2"/>
              <a:tabLst/>
            </a:pPr>
            <a:r>
              <a:rPr kumimoji="0" lang="en-US" altLang="en-US" sz="2000" b="0" i="0" u="none" strike="noStrike" cap="none" normalizeH="0" baseline="0">
                <a:ln>
                  <a:noFill/>
                </a:ln>
                <a:effectLst/>
                <a:latin typeface="BentonSansRegular"/>
              </a:rPr>
              <a:t>Sequence Gateway: Branches are executed in the order specified in the </a:t>
            </a:r>
            <a:r>
              <a:rPr kumimoji="0" lang="en-US" altLang="en-US" sz="2000" b="0" i="1" u="none" strike="noStrike" cap="none" normalizeH="0" baseline="0">
                <a:ln>
                  <a:noFill/>
                </a:ln>
                <a:effectLst/>
                <a:latin typeface="BentonSansRegular"/>
              </a:rPr>
              <a:t>Properties</a:t>
            </a:r>
            <a:r>
              <a:rPr kumimoji="0" lang="en-US" altLang="en-US" sz="2000" b="0" i="0" u="none" strike="noStrike" cap="none" normalizeH="0" baseline="0">
                <a:ln>
                  <a:noFill/>
                </a:ln>
                <a:effectLst/>
                <a:latin typeface="BentonSansRegular"/>
              </a:rPr>
              <a:t> tab.</a:t>
            </a:r>
          </a:p>
          <a:p>
            <a:pPr marL="0" marR="0" lvl="0" indent="0" defTabSz="914400" rtl="0" eaLnBrk="0" fontAlgn="base" latinLnBrk="0" hangingPunct="0">
              <a:spcBef>
                <a:spcPct val="0"/>
              </a:spcBef>
              <a:spcAft>
                <a:spcPts val="600"/>
              </a:spcAft>
              <a:buClrTx/>
              <a:buSzTx/>
              <a:buFontTx/>
              <a:buNone/>
              <a:tabLst/>
            </a:pPr>
            <a:endParaRPr kumimoji="0" lang="en-US" altLang="en-US" sz="2000" b="0" i="0" u="none" strike="noStrike" cap="none" normalizeH="0" baseline="0">
              <a:ln>
                <a:noFill/>
              </a:ln>
              <a:effectLst/>
              <a:latin typeface="Arial" panose="020B0604020202020204" pitchFamily="34" charset="0"/>
            </a:endParaRPr>
          </a:p>
        </p:txBody>
      </p:sp>
      <p:pic>
        <p:nvPicPr>
          <p:cNvPr id="56322" name="Picture 2" descr="Graphical user interface, application&#10;&#10;Description automatically generated">
            <a:hlinkClick r:id="rId2"/>
            <a:extLst>
              <a:ext uri="{FF2B5EF4-FFF2-40B4-BE49-F238E27FC236}">
                <a16:creationId xmlns:a16="http://schemas.microsoft.com/office/drawing/2014/main" id="{90B63D13-8423-4DEE-8C78-1E84C8EF6A3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95320" y="2447523"/>
            <a:ext cx="6253212" cy="3032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919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28A8-8493-4DEC-A331-BC48779F3ECD}"/>
              </a:ext>
            </a:extLst>
          </p:cNvPr>
          <p:cNvSpPr>
            <a:spLocks noGrp="1"/>
          </p:cNvSpPr>
          <p:nvPr>
            <p:ph type="title"/>
          </p:nvPr>
        </p:nvSpPr>
        <p:spPr>
          <a:xfrm>
            <a:off x="643467" y="321734"/>
            <a:ext cx="10905066" cy="1135737"/>
          </a:xfrm>
        </p:spPr>
        <p:txBody>
          <a:bodyPr>
            <a:normAutofit/>
          </a:bodyPr>
          <a:lstStyle/>
          <a:p>
            <a:endParaRPr lang="en-IN" sz="3600"/>
          </a:p>
        </p:txBody>
      </p:sp>
      <p:sp>
        <p:nvSpPr>
          <p:cNvPr id="3" name="Content Placeholder 2">
            <a:extLst>
              <a:ext uri="{FF2B5EF4-FFF2-40B4-BE49-F238E27FC236}">
                <a16:creationId xmlns:a16="http://schemas.microsoft.com/office/drawing/2014/main" id="{675A8F23-8779-4C47-BF44-4A459C7DC8D8}"/>
              </a:ext>
            </a:extLst>
          </p:cNvPr>
          <p:cNvSpPr>
            <a:spLocks noGrp="1"/>
          </p:cNvSpPr>
          <p:nvPr>
            <p:ph idx="1"/>
          </p:nvPr>
        </p:nvSpPr>
        <p:spPr>
          <a:xfrm>
            <a:off x="643469" y="1782981"/>
            <a:ext cx="4008384" cy="4393982"/>
          </a:xfrm>
        </p:spPr>
        <p:txBody>
          <a:bodyPr>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sz="1700" b="0" i="0" u="none" strike="noStrike" cap="none" normalizeH="0" baseline="0">
                <a:ln>
                  <a:noFill/>
                </a:ln>
                <a:effectLst/>
                <a:latin typeface="BentonSansRegular"/>
              </a:rPr>
              <a:t>You can change between the two variants using the context menu of the multicast flow-step </a:t>
            </a:r>
            <a:r>
              <a:rPr kumimoji="0" lang="en-US" altLang="en-US" sz="1700" b="0" i="1" u="none" strike="noStrike" cap="none" normalizeH="0" baseline="0">
                <a:ln>
                  <a:noFill/>
                </a:ln>
                <a:effectLst/>
                <a:latin typeface="BentonSansRegular"/>
              </a:rPr>
              <a:t>(for right-handers, it appears on right-click of the mouse)</a:t>
            </a:r>
            <a:r>
              <a:rPr kumimoji="0" lang="en-US" altLang="en-US" sz="1700" b="0" i="0" u="none" strike="noStrike" cap="none" normalizeH="0" baseline="0">
                <a:ln>
                  <a:noFill/>
                </a:ln>
                <a:effectLst/>
                <a:latin typeface="BentonSansRegular"/>
              </a:rPr>
              <a:t>.</a:t>
            </a:r>
            <a:endParaRPr kumimoji="0" lang="en-US" altLang="en-US" sz="17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700" b="0" i="0" u="none" strike="noStrike" cap="none" normalizeH="0" baseline="0">
                <a:ln>
                  <a:noFill/>
                </a:ln>
                <a:effectLst/>
                <a:latin typeface="BentonSansRegular"/>
              </a:rPr>
              <a:t>                  </a:t>
            </a:r>
            <a:endParaRPr kumimoji="0" lang="en-US" altLang="en-US" sz="17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700" b="0" i="1" u="none" strike="noStrike" cap="none" normalizeH="0" baseline="0">
                <a:ln>
                  <a:noFill/>
                </a:ln>
                <a:effectLst/>
                <a:latin typeface="BentonSansRegular"/>
              </a:rPr>
              <a:t>An example Integration Flow</a:t>
            </a:r>
            <a:endParaRPr kumimoji="0" lang="en-US" altLang="en-US" sz="17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700" b="0" i="0" u="none" strike="noStrike" cap="none" normalizeH="0" baseline="0">
                <a:ln>
                  <a:noFill/>
                </a:ln>
                <a:effectLst/>
                <a:latin typeface="BentonSansRegular"/>
              </a:rPr>
              <a:t> </a:t>
            </a:r>
            <a:endParaRPr kumimoji="0" lang="en-US" altLang="en-US" sz="17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700" b="0" i="0" u="none" strike="noStrike" cap="none" normalizeH="0" baseline="0">
                <a:ln>
                  <a:noFill/>
                </a:ln>
                <a:effectLst/>
                <a:latin typeface="BentonSansRegular"/>
              </a:rPr>
              <a:t>To understand the multicast pattern better, I shall take the example an Integration Flow and insert a Content Modifier step with a sample XML Payload in its body (shown below). In addition, I shall use a simple mapping step that converts the price and currency from </a:t>
            </a:r>
            <a:r>
              <a:rPr kumimoji="0" lang="en-US" altLang="en-US" sz="1700" b="0" i="1" u="none" strike="noStrike" cap="none" normalizeH="0" baseline="0">
                <a:ln>
                  <a:noFill/>
                </a:ln>
                <a:effectLst/>
                <a:latin typeface="BentonSansRegular"/>
              </a:rPr>
              <a:t>Dollars</a:t>
            </a:r>
            <a:r>
              <a:rPr kumimoji="0" lang="en-US" altLang="en-US" sz="1700" b="0" i="0" u="none" strike="noStrike" cap="none" normalizeH="0" baseline="0">
                <a:ln>
                  <a:noFill/>
                </a:ln>
                <a:effectLst/>
                <a:latin typeface="BentonSansRegular"/>
              </a:rPr>
              <a:t> to </a:t>
            </a:r>
            <a:r>
              <a:rPr kumimoji="0" lang="en-US" altLang="en-US" sz="1700" b="0" i="1" u="none" strike="noStrike" cap="none" normalizeH="0" baseline="0">
                <a:ln>
                  <a:noFill/>
                </a:ln>
                <a:effectLst/>
                <a:latin typeface="BentonSansRegular"/>
              </a:rPr>
              <a:t>Euros</a:t>
            </a:r>
            <a:r>
              <a:rPr kumimoji="0" lang="en-US" altLang="en-US" sz="1700" b="0" i="0" u="none" strike="noStrike" cap="none" normalizeH="0" baseline="0">
                <a:ln>
                  <a:noFill/>
                </a:ln>
                <a:effectLst/>
                <a:latin typeface="BentonSansRegular"/>
              </a:rPr>
              <a:t>.</a:t>
            </a:r>
            <a:endParaRPr kumimoji="0" lang="en-US" altLang="en-US" sz="17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700" b="0" i="0" u="sng" strike="noStrike" cap="none" normalizeH="0" baseline="0">
                <a:ln>
                  <a:noFill/>
                </a:ln>
                <a:effectLst/>
                <a:latin typeface="BentonSansRegular"/>
              </a:rPr>
              <a:t>           </a:t>
            </a:r>
            <a:endParaRPr kumimoji="0" lang="en-US" altLang="en-US" sz="1700" b="0" i="0" u="none" strike="noStrike" cap="none" normalizeH="0" baseline="0">
              <a:ln>
                <a:noFill/>
              </a:ln>
              <a:effectLst/>
              <a:latin typeface="Arial" panose="020B0604020202020204" pitchFamily="34" charset="0"/>
            </a:endParaRPr>
          </a:p>
        </p:txBody>
      </p:sp>
      <p:pic>
        <p:nvPicPr>
          <p:cNvPr id="57347" name="Picture 3">
            <a:hlinkClick r:id="rId2"/>
            <a:extLst>
              <a:ext uri="{FF2B5EF4-FFF2-40B4-BE49-F238E27FC236}">
                <a16:creationId xmlns:a16="http://schemas.microsoft.com/office/drawing/2014/main" id="{F8CFC478-5010-44C9-BEA1-16476E3F379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95320" y="1970715"/>
            <a:ext cx="6253212" cy="3986423"/>
          </a:xfrm>
          <a:prstGeom prst="rect">
            <a:avLst/>
          </a:prstGeom>
          <a:noFill/>
          <a:extLst>
            <a:ext uri="{909E8E84-426E-40DD-AFC4-6F175D3DCCD1}">
              <a14:hiddenFill xmlns:a14="http://schemas.microsoft.com/office/drawing/2010/main">
                <a:solidFill>
                  <a:srgbClr val="FFFFFF"/>
                </a:solidFill>
              </a14:hiddenFill>
            </a:ext>
          </a:extLst>
        </p:spPr>
      </p:pic>
      <p:pic>
        <p:nvPicPr>
          <p:cNvPr id="57346" name="Picture 2">
            <a:hlinkClick r:id="rId4"/>
            <a:extLst>
              <a:ext uri="{FF2B5EF4-FFF2-40B4-BE49-F238E27FC236}">
                <a16:creationId xmlns:a16="http://schemas.microsoft.com/office/drawing/2014/main" id="{CED4B0A0-5492-46DC-9AC6-673EBEC90D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 y="-2384425"/>
            <a:ext cx="4343400" cy="156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57324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DBE33-530D-46D4-B59C-B6F85AABFC36}"/>
              </a:ext>
            </a:extLst>
          </p:cNvPr>
          <p:cNvSpPr>
            <a:spLocks noGrp="1"/>
          </p:cNvSpPr>
          <p:nvPr>
            <p:ph type="title"/>
          </p:nvPr>
        </p:nvSpPr>
        <p:spPr>
          <a:xfrm>
            <a:off x="643467" y="321734"/>
            <a:ext cx="10905066" cy="1135737"/>
          </a:xfrm>
        </p:spPr>
        <p:txBody>
          <a:bodyPr>
            <a:normAutofit/>
          </a:bodyPr>
          <a:lstStyle/>
          <a:p>
            <a:endParaRPr lang="en-IN" sz="3600"/>
          </a:p>
        </p:txBody>
      </p:sp>
      <p:sp>
        <p:nvSpPr>
          <p:cNvPr id="3" name="Content Placeholder 2">
            <a:extLst>
              <a:ext uri="{FF2B5EF4-FFF2-40B4-BE49-F238E27FC236}">
                <a16:creationId xmlns:a16="http://schemas.microsoft.com/office/drawing/2014/main" id="{0EED0F66-DFDF-4C8D-832F-C614E6D6D31A}"/>
              </a:ext>
            </a:extLst>
          </p:cNvPr>
          <p:cNvSpPr>
            <a:spLocks noGrp="1"/>
          </p:cNvSpPr>
          <p:nvPr>
            <p:ph idx="1"/>
          </p:nvPr>
        </p:nvSpPr>
        <p:spPr>
          <a:xfrm>
            <a:off x="643469" y="1782981"/>
            <a:ext cx="4008384" cy="4393982"/>
          </a:xfrm>
        </p:spPr>
        <p:txBody>
          <a:bodyPr>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sz="2000" b="1" i="0" u="none" strike="noStrike" cap="none" normalizeH="0" baseline="0">
                <a:ln>
                  <a:noFill/>
                </a:ln>
                <a:effectLst/>
                <a:latin typeface="BentonSansRegular"/>
              </a:rPr>
              <a:t>What ways can I use the Multicast pattern?</a:t>
            </a:r>
            <a:endParaRPr kumimoji="0" lang="en-US" altLang="en-US" sz="20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2000" b="0" i="0" u="none" strike="noStrike" cap="none" normalizeH="0" baseline="0">
                <a:ln>
                  <a:noFill/>
                </a:ln>
                <a:effectLst/>
                <a:latin typeface="BentonSansRegular"/>
              </a:rPr>
              <a:t> </a:t>
            </a:r>
            <a:endParaRPr kumimoji="0" lang="en-US" altLang="en-US" sz="20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2000" b="0" i="0" u="none" strike="noStrike" cap="none" normalizeH="0" baseline="0">
                <a:ln>
                  <a:noFill/>
                </a:ln>
                <a:effectLst/>
                <a:latin typeface="BentonSansRegular"/>
              </a:rPr>
              <a:t>In Integration projects so far, we have seen its usage in the following two ways:</a:t>
            </a:r>
            <a:endParaRPr kumimoji="0" lang="en-US" altLang="en-US" sz="20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2000" b="0" i="0" u="none" strike="noStrike" cap="none" normalizeH="0" baseline="0">
                <a:ln>
                  <a:noFill/>
                </a:ln>
                <a:effectLst/>
                <a:latin typeface="BentonSansRegular"/>
              </a:rPr>
              <a:t> </a:t>
            </a:r>
            <a:endParaRPr kumimoji="0" lang="en-US" altLang="en-US" sz="20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2000" b="0" i="1" u="none" strike="noStrike" cap="none" normalizeH="0" baseline="0">
                <a:ln>
                  <a:noFill/>
                </a:ln>
                <a:effectLst/>
                <a:latin typeface="BentonSansRegular"/>
              </a:rPr>
              <a:t>Use case 1: Send the message to multiple receivers. A simplified integration flow is shown below.</a:t>
            </a:r>
            <a:endParaRPr kumimoji="0" lang="en-US" altLang="en-US" sz="20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2000" b="0" i="0" u="none" strike="noStrike" cap="none" normalizeH="0" baseline="0">
                <a:ln>
                  <a:noFill/>
                </a:ln>
                <a:effectLst/>
                <a:latin typeface="BentonSansRegular"/>
              </a:rPr>
              <a:t> </a:t>
            </a:r>
            <a:endParaRPr kumimoji="0" lang="en-US" altLang="en-US" sz="20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2000" b="0" i="0" u="none" strike="noStrike" cap="none" normalizeH="0" baseline="0">
                <a:ln>
                  <a:noFill/>
                </a:ln>
                <a:effectLst/>
                <a:latin typeface="BentonSansRegular"/>
              </a:rPr>
              <a:t>                  </a:t>
            </a:r>
            <a:endParaRPr kumimoji="0" lang="en-US" altLang="en-US" sz="2000" b="0" i="0" u="none" strike="noStrike" cap="none" normalizeH="0" baseline="0">
              <a:ln>
                <a:noFill/>
              </a:ln>
              <a:effectLst/>
              <a:latin typeface="Arial" panose="020B0604020202020204" pitchFamily="34" charset="0"/>
            </a:endParaRPr>
          </a:p>
        </p:txBody>
      </p:sp>
      <p:pic>
        <p:nvPicPr>
          <p:cNvPr id="58370" name="Picture 2">
            <a:hlinkClick r:id="rId2"/>
            <a:extLst>
              <a:ext uri="{FF2B5EF4-FFF2-40B4-BE49-F238E27FC236}">
                <a16:creationId xmlns:a16="http://schemas.microsoft.com/office/drawing/2014/main" id="{21547A8D-C51F-4246-9FDF-4EB3D73338E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95320" y="2846165"/>
            <a:ext cx="6253212" cy="2235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6086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A21ED-A56C-43B3-B7BA-5068875115D6}"/>
              </a:ext>
            </a:extLst>
          </p:cNvPr>
          <p:cNvSpPr>
            <a:spLocks noGrp="1"/>
          </p:cNvSpPr>
          <p:nvPr>
            <p:ph type="title"/>
          </p:nvPr>
        </p:nvSpPr>
        <p:spPr>
          <a:xfrm>
            <a:off x="643467" y="321734"/>
            <a:ext cx="10905066" cy="1135737"/>
          </a:xfrm>
        </p:spPr>
        <p:txBody>
          <a:bodyPr>
            <a:normAutofit/>
          </a:bodyPr>
          <a:lstStyle/>
          <a:p>
            <a:endParaRPr lang="en-IN" sz="3600"/>
          </a:p>
        </p:txBody>
      </p:sp>
      <p:sp>
        <p:nvSpPr>
          <p:cNvPr id="3" name="Content Placeholder 2">
            <a:extLst>
              <a:ext uri="{FF2B5EF4-FFF2-40B4-BE49-F238E27FC236}">
                <a16:creationId xmlns:a16="http://schemas.microsoft.com/office/drawing/2014/main" id="{3D97F8B7-1290-475F-BDA5-AD3E7257CEF5}"/>
              </a:ext>
            </a:extLst>
          </p:cNvPr>
          <p:cNvSpPr>
            <a:spLocks noGrp="1"/>
          </p:cNvSpPr>
          <p:nvPr>
            <p:ph idx="1"/>
          </p:nvPr>
        </p:nvSpPr>
        <p:spPr>
          <a:xfrm>
            <a:off x="643469" y="1782981"/>
            <a:ext cx="4008384" cy="4393982"/>
          </a:xfrm>
        </p:spPr>
        <p:txBody>
          <a:bodyPr>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sz="2000" b="0" i="0" u="none" strike="noStrike" cap="none" normalizeH="0" baseline="0">
                <a:ln>
                  <a:noFill/>
                </a:ln>
                <a:effectLst/>
                <a:latin typeface="BentonSansRegular"/>
              </a:rPr>
              <a:t>The input and output are demonstrated below. The input comes from the Content Modifier step. The first branch modifies the payload based on the mapping rules and the second one receive</a:t>
            </a:r>
            <a:endParaRPr kumimoji="0" lang="en-US" altLang="en-US" sz="20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2000" b="0" i="0" u="sng" strike="noStrike" cap="none" normalizeH="0" baseline="0">
                <a:ln>
                  <a:noFill/>
                </a:ln>
                <a:effectLst/>
                <a:latin typeface="BentonSansRegular"/>
              </a:rPr>
              <a:t>            </a:t>
            </a:r>
            <a:endParaRPr kumimoji="0" lang="en-US" altLang="en-US" sz="2000" b="0" i="0" u="none" strike="noStrike" cap="none" normalizeH="0" baseline="0">
              <a:ln>
                <a:noFill/>
              </a:ln>
              <a:effectLst/>
              <a:latin typeface="Arial" panose="020B0604020202020204" pitchFamily="34" charset="0"/>
            </a:endParaRPr>
          </a:p>
        </p:txBody>
      </p:sp>
      <p:pic>
        <p:nvPicPr>
          <p:cNvPr id="59394" name="Picture 2">
            <a:hlinkClick r:id="rId2"/>
            <a:extLst>
              <a:ext uri="{FF2B5EF4-FFF2-40B4-BE49-F238E27FC236}">
                <a16:creationId xmlns:a16="http://schemas.microsoft.com/office/drawing/2014/main" id="{37FCEF8A-64E0-4517-B796-5B3CC3156AD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95320" y="2103596"/>
            <a:ext cx="6253212" cy="3720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41380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2F94B-16A0-4E9D-81D7-7222F6C9544A}"/>
              </a:ext>
            </a:extLst>
          </p:cNvPr>
          <p:cNvSpPr>
            <a:spLocks noGrp="1"/>
          </p:cNvSpPr>
          <p:nvPr>
            <p:ph type="title"/>
          </p:nvPr>
        </p:nvSpPr>
        <p:spPr>
          <a:xfrm>
            <a:off x="643467" y="321734"/>
            <a:ext cx="10905066" cy="1135737"/>
          </a:xfrm>
        </p:spPr>
        <p:txBody>
          <a:bodyPr>
            <a:normAutofit/>
          </a:bodyPr>
          <a:lstStyle/>
          <a:p>
            <a:endParaRPr lang="en-IN" sz="3600"/>
          </a:p>
        </p:txBody>
      </p:sp>
      <p:sp>
        <p:nvSpPr>
          <p:cNvPr id="3" name="Content Placeholder 2">
            <a:extLst>
              <a:ext uri="{FF2B5EF4-FFF2-40B4-BE49-F238E27FC236}">
                <a16:creationId xmlns:a16="http://schemas.microsoft.com/office/drawing/2014/main" id="{EC7A53CD-4434-4BDC-A545-B0D8FCAABF8D}"/>
              </a:ext>
            </a:extLst>
          </p:cNvPr>
          <p:cNvSpPr>
            <a:spLocks noGrp="1"/>
          </p:cNvSpPr>
          <p:nvPr>
            <p:ph idx="1"/>
          </p:nvPr>
        </p:nvSpPr>
        <p:spPr>
          <a:xfrm>
            <a:off x="643469" y="1782981"/>
            <a:ext cx="4008384" cy="4393982"/>
          </a:xfrm>
        </p:spPr>
        <p:txBody>
          <a:bodyPr>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sz="1700" b="1" i="0" u="none" strike="noStrike" cap="none" normalizeH="0" baseline="0">
                <a:ln>
                  <a:noFill/>
                </a:ln>
                <a:effectLst/>
                <a:latin typeface="BentonSansRegular"/>
              </a:rPr>
              <a:t>Use case 2: Multiple branches of the integration flow requires the same message contents</a:t>
            </a:r>
            <a:endParaRPr kumimoji="0" lang="en-US" altLang="en-US" sz="17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700" b="0" i="0" u="none" strike="noStrike" cap="none" normalizeH="0" baseline="0">
                <a:ln>
                  <a:noFill/>
                </a:ln>
                <a:effectLst/>
                <a:latin typeface="BentonSansRegular"/>
              </a:rPr>
              <a:t> </a:t>
            </a:r>
            <a:endParaRPr kumimoji="0" lang="en-US" altLang="en-US" sz="17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700" b="0" i="0" u="none" strike="noStrike" cap="none" normalizeH="0" baseline="0">
                <a:ln>
                  <a:noFill/>
                </a:ln>
                <a:effectLst/>
                <a:latin typeface="BentonSansRegular"/>
              </a:rPr>
              <a:t>There are cases when you require the same message in different branches of the integration flow. This is a pattern also observed in the SuccessFactors scenario integration with 3rd party systems. In this case, you have to use the Join and Gather step. This shall collect all messages from different branches into one message.Example below:</a:t>
            </a:r>
            <a:endParaRPr kumimoji="0" lang="en-US" altLang="en-US" sz="17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700" b="0" i="0" u="none" strike="noStrike" cap="none" normalizeH="0" baseline="0">
                <a:ln>
                  <a:noFill/>
                </a:ln>
                <a:effectLst/>
                <a:latin typeface="BentonSansRegular"/>
              </a:rPr>
              <a:t> </a:t>
            </a:r>
            <a:endParaRPr kumimoji="0" lang="en-US" altLang="en-US" sz="17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700" b="0" i="0" u="sng" strike="noStrike" cap="none" normalizeH="0" baseline="0">
                <a:ln>
                  <a:noFill/>
                </a:ln>
                <a:effectLst/>
                <a:latin typeface="BentonSansRegular"/>
              </a:rPr>
              <a:t>                      </a:t>
            </a:r>
            <a:endParaRPr kumimoji="0" lang="en-US" altLang="en-US" sz="1700" b="0" i="0" u="none" strike="noStrike" cap="none" normalizeH="0" baseline="0">
              <a:ln>
                <a:noFill/>
              </a:ln>
              <a:effectLst/>
              <a:latin typeface="Arial" panose="020B0604020202020204" pitchFamily="34" charset="0"/>
            </a:endParaRPr>
          </a:p>
        </p:txBody>
      </p:sp>
      <p:pic>
        <p:nvPicPr>
          <p:cNvPr id="60418" name="Picture 2" descr="Graphical user interface&#10;&#10;Description automatically generated with low confidence">
            <a:hlinkClick r:id="rId2"/>
            <a:extLst>
              <a:ext uri="{FF2B5EF4-FFF2-40B4-BE49-F238E27FC236}">
                <a16:creationId xmlns:a16="http://schemas.microsoft.com/office/drawing/2014/main" id="{AA156435-9B24-43B4-B3AB-7C116B9E9CE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95320" y="3080661"/>
            <a:ext cx="6253212" cy="1766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891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3C30D-470C-4C2A-8235-5AB91BE0B8D3}"/>
              </a:ext>
            </a:extLst>
          </p:cNvPr>
          <p:cNvSpPr>
            <a:spLocks noGrp="1"/>
          </p:cNvSpPr>
          <p:nvPr>
            <p:ph type="title"/>
          </p:nvPr>
        </p:nvSpPr>
        <p:spPr>
          <a:xfrm>
            <a:off x="838200" y="365125"/>
            <a:ext cx="10515600" cy="1325563"/>
          </a:xfrm>
        </p:spPr>
        <p:txBody>
          <a:bodyPr>
            <a:normAutofit/>
          </a:bodyPr>
          <a:lstStyle/>
          <a:p>
            <a:endParaRPr lang="en-IN"/>
          </a:p>
        </p:txBody>
      </p:sp>
      <p:sp>
        <p:nvSpPr>
          <p:cNvPr id="3" name="Content Placeholder 2">
            <a:extLst>
              <a:ext uri="{FF2B5EF4-FFF2-40B4-BE49-F238E27FC236}">
                <a16:creationId xmlns:a16="http://schemas.microsoft.com/office/drawing/2014/main" id="{E9856F4B-FFCB-4912-901B-066D2E02C57B}"/>
              </a:ext>
            </a:extLst>
          </p:cNvPr>
          <p:cNvSpPr>
            <a:spLocks noGrp="1"/>
          </p:cNvSpPr>
          <p:nvPr>
            <p:ph idx="1"/>
          </p:nvPr>
        </p:nvSpPr>
        <p:spPr>
          <a:xfrm>
            <a:off x="838201" y="2013625"/>
            <a:ext cx="4614759" cy="4163337"/>
          </a:xfrm>
        </p:spPr>
        <p:txBody>
          <a:bodyPr>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sz="2000" b="0" i="1" u="none" strike="noStrike" cap="none" normalizeH="0" baseline="0">
                <a:ln>
                  <a:noFill/>
                </a:ln>
                <a:effectLst/>
                <a:latin typeface="BentonSansRegular"/>
              </a:rPr>
              <a:t>Note</a:t>
            </a:r>
            <a:r>
              <a:rPr kumimoji="0" lang="en-US" altLang="en-US" sz="2000" b="0" i="0" u="none" strike="noStrike" cap="none" normalizeH="0" baseline="0">
                <a:ln>
                  <a:noFill/>
                </a:ln>
                <a:effectLst/>
                <a:latin typeface="BentonSansRegular"/>
              </a:rPr>
              <a:t>: You have to use the Join + Gather step together. A Gather step alone shall not work.</a:t>
            </a:r>
            <a:endParaRPr kumimoji="0" lang="en-US" altLang="en-US" sz="20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2000" b="0" i="0" u="none" strike="noStrike" cap="none" normalizeH="0" baseline="0">
                <a:ln>
                  <a:noFill/>
                </a:ln>
                <a:effectLst/>
                <a:latin typeface="BentonSansRegular"/>
              </a:rPr>
              <a:t> </a:t>
            </a:r>
            <a:endParaRPr kumimoji="0" lang="en-US" altLang="en-US" sz="20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2000" b="0" i="0" u="none" strike="noStrike" cap="none" normalizeH="0" baseline="0">
                <a:ln>
                  <a:noFill/>
                </a:ln>
                <a:effectLst/>
                <a:latin typeface="BentonSansRegular"/>
              </a:rPr>
              <a:t>                </a:t>
            </a:r>
            <a:endParaRPr kumimoji="0" lang="en-US" altLang="en-US" sz="20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2000" b="0" i="1" u="none" strike="noStrike" cap="none" normalizeH="0" baseline="0">
                <a:ln>
                  <a:noFill/>
                </a:ln>
                <a:effectLst/>
                <a:latin typeface="BentonSansRegular"/>
              </a:rPr>
              <a:t>Gather flowstep has quite a few options:</a:t>
            </a:r>
            <a:endParaRPr kumimoji="0" lang="en-US" altLang="en-US" sz="2000" b="0" i="0" u="none" strike="noStrike" cap="none" normalizeH="0" baseline="0">
              <a:ln>
                <a:noFill/>
              </a:ln>
              <a:effectLst/>
              <a:latin typeface="Arial" panose="020B0604020202020204" pitchFamily="34" charset="0"/>
            </a:endParaRPr>
          </a:p>
        </p:txBody>
      </p:sp>
      <p:pic>
        <p:nvPicPr>
          <p:cNvPr id="61442" name="Picture 2">
            <a:hlinkClick r:id="rId2"/>
            <a:extLst>
              <a:ext uri="{FF2B5EF4-FFF2-40B4-BE49-F238E27FC236}">
                <a16:creationId xmlns:a16="http://schemas.microsoft.com/office/drawing/2014/main" id="{ADD1F068-48F6-4294-9C45-A4A27195069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38603" y="3718845"/>
            <a:ext cx="2766872" cy="1171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7477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52287-E895-4ABB-BDA2-F7543F89C90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C1AC44F-6D53-4699-95F3-B646DA56BF5C}"/>
              </a:ext>
            </a:extLst>
          </p:cNvPr>
          <p:cNvSpPr>
            <a:spLocks noGrp="1"/>
          </p:cNvSpPr>
          <p:nvPr>
            <p:ph idx="1"/>
          </p:nvPr>
        </p:nvSpPr>
        <p:spPr/>
        <p:txBody>
          <a:bodyPr>
            <a:normAutofit fontScale="70000" lnSpcReduction="20000"/>
          </a:bodyPr>
          <a:lstStyle/>
          <a:p>
            <a:pPr algn="l"/>
            <a:r>
              <a:rPr lang="en-US" b="0" i="0" dirty="0">
                <a:solidFill>
                  <a:srgbClr val="444444"/>
                </a:solidFill>
                <a:effectLst/>
                <a:latin typeface="BentonSansRegular"/>
              </a:rPr>
              <a:t>The Gather step enables you to merge messages from more than one route in an integration process. You define conditions based on the type of messages that you are gathering using the Gather step. You can choose to gather:</a:t>
            </a:r>
          </a:p>
          <a:p>
            <a:pPr algn="l"/>
            <a:r>
              <a:rPr lang="en-US" b="0" i="0" dirty="0">
                <a:solidFill>
                  <a:srgbClr val="444444"/>
                </a:solidFill>
                <a:effectLst/>
                <a:latin typeface="BentonSansRegular"/>
              </a:rPr>
              <a:t> </a:t>
            </a:r>
          </a:p>
          <a:p>
            <a:pPr algn="l">
              <a:buFont typeface="+mj-lt"/>
              <a:buAutoNum type="arabicPeriod"/>
            </a:pPr>
            <a:r>
              <a:rPr lang="en-US" b="0" i="0" dirty="0">
                <a:solidFill>
                  <a:srgbClr val="3C3C3C"/>
                </a:solidFill>
                <a:effectLst/>
                <a:latin typeface="BentonSansRegular"/>
              </a:rPr>
              <a:t>XML messages of different format</a:t>
            </a:r>
          </a:p>
          <a:p>
            <a:pPr algn="l">
              <a:buFont typeface="+mj-lt"/>
              <a:buAutoNum type="arabicPeriod"/>
            </a:pPr>
            <a:r>
              <a:rPr lang="en-US" b="0" i="0" dirty="0">
                <a:solidFill>
                  <a:srgbClr val="3C3C3C"/>
                </a:solidFill>
                <a:effectLst/>
                <a:latin typeface="BentonSansRegular"/>
              </a:rPr>
              <a:t>XML messages of the same format</a:t>
            </a:r>
          </a:p>
          <a:p>
            <a:pPr algn="l">
              <a:buFont typeface="+mj-lt"/>
              <a:buAutoNum type="arabicPeriod"/>
            </a:pPr>
            <a:r>
              <a:rPr lang="en-US" b="0" i="0" dirty="0">
                <a:solidFill>
                  <a:srgbClr val="3C3C3C"/>
                </a:solidFill>
                <a:effectLst/>
                <a:latin typeface="BentonSansRegular"/>
              </a:rPr>
              <a:t>Plain text messages</a:t>
            </a:r>
          </a:p>
          <a:p>
            <a:pPr algn="l"/>
            <a:r>
              <a:rPr lang="en-US" b="0" i="0" dirty="0">
                <a:solidFill>
                  <a:srgbClr val="444444"/>
                </a:solidFill>
                <a:effectLst/>
                <a:latin typeface="BentonSansRegular"/>
              </a:rPr>
              <a:t> </a:t>
            </a:r>
          </a:p>
          <a:p>
            <a:pPr algn="l"/>
            <a:r>
              <a:rPr lang="en-US" b="0" i="0" dirty="0">
                <a:solidFill>
                  <a:srgbClr val="444444"/>
                </a:solidFill>
                <a:effectLst/>
                <a:latin typeface="BentonSansRegular"/>
              </a:rPr>
              <a:t>Based on this, you choose the strategy to combine the two messages:</a:t>
            </a:r>
          </a:p>
          <a:p>
            <a:pPr algn="l"/>
            <a:r>
              <a:rPr lang="en-US" b="0" i="0" dirty="0">
                <a:solidFill>
                  <a:srgbClr val="444444"/>
                </a:solidFill>
                <a:effectLst/>
                <a:latin typeface="BentonSansRegular"/>
              </a:rPr>
              <a:t> </a:t>
            </a:r>
          </a:p>
          <a:p>
            <a:pPr algn="l">
              <a:buFont typeface="+mj-lt"/>
              <a:buAutoNum type="arabicPeriod"/>
            </a:pPr>
            <a:r>
              <a:rPr lang="en-US" b="0" i="0" dirty="0">
                <a:solidFill>
                  <a:srgbClr val="3C3C3C"/>
                </a:solidFill>
                <a:effectLst/>
                <a:latin typeface="BentonSansRegular"/>
              </a:rPr>
              <a:t>XML messages of the same format, you can combine or specify the XPath to the node at which the messages have to be combined.</a:t>
            </a:r>
          </a:p>
          <a:p>
            <a:pPr algn="l">
              <a:buFont typeface="+mj-lt"/>
              <a:buAutoNum type="arabicPeriod"/>
            </a:pPr>
            <a:r>
              <a:rPr lang="en-US" b="0" i="0" dirty="0">
                <a:solidFill>
                  <a:srgbClr val="3C3C3C"/>
                </a:solidFill>
                <a:effectLst/>
                <a:latin typeface="BentonSansRegular"/>
              </a:rPr>
              <a:t>XML messages of different formats, you can only combine the messages</a:t>
            </a:r>
          </a:p>
          <a:p>
            <a:pPr algn="l">
              <a:buFont typeface="+mj-lt"/>
              <a:buAutoNum type="arabicPeriod"/>
            </a:pPr>
            <a:r>
              <a:rPr lang="en-US" b="0" i="0" dirty="0">
                <a:solidFill>
                  <a:srgbClr val="3C3C3C"/>
                </a:solidFill>
                <a:effectLst/>
                <a:latin typeface="BentonSansRegular"/>
              </a:rPr>
              <a:t>Plain text messages, you can only specify concatenation as the combine strategy</a:t>
            </a:r>
          </a:p>
          <a:p>
            <a:endParaRPr lang="en-IN" dirty="0"/>
          </a:p>
        </p:txBody>
      </p:sp>
    </p:spTree>
    <p:extLst>
      <p:ext uri="{BB962C8B-B14F-4D97-AF65-F5344CB8AC3E}">
        <p14:creationId xmlns:p14="http://schemas.microsoft.com/office/powerpoint/2010/main" val="28684076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76D63-5801-4A5F-932B-7A040A799205}"/>
              </a:ext>
            </a:extLst>
          </p:cNvPr>
          <p:cNvSpPr>
            <a:spLocks noGrp="1"/>
          </p:cNvSpPr>
          <p:nvPr>
            <p:ph type="title"/>
          </p:nvPr>
        </p:nvSpPr>
        <p:spPr>
          <a:xfrm>
            <a:off x="643467" y="321734"/>
            <a:ext cx="10905066" cy="1135737"/>
          </a:xfrm>
        </p:spPr>
        <p:txBody>
          <a:bodyPr>
            <a:normAutofit/>
          </a:bodyPr>
          <a:lstStyle/>
          <a:p>
            <a:endParaRPr lang="en-IN" sz="3600"/>
          </a:p>
        </p:txBody>
      </p:sp>
      <p:sp>
        <p:nvSpPr>
          <p:cNvPr id="3" name="Content Placeholder 2">
            <a:extLst>
              <a:ext uri="{FF2B5EF4-FFF2-40B4-BE49-F238E27FC236}">
                <a16:creationId xmlns:a16="http://schemas.microsoft.com/office/drawing/2014/main" id="{138C12F8-0728-4C57-8C14-3A8509E2AB12}"/>
              </a:ext>
            </a:extLst>
          </p:cNvPr>
          <p:cNvSpPr>
            <a:spLocks noGrp="1"/>
          </p:cNvSpPr>
          <p:nvPr>
            <p:ph idx="1"/>
          </p:nvPr>
        </p:nvSpPr>
        <p:spPr>
          <a:xfrm>
            <a:off x="643469" y="1782981"/>
            <a:ext cx="4008384" cy="4393982"/>
          </a:xfrm>
        </p:spPr>
        <p:txBody>
          <a:bodyPr>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sz="2000" b="0" i="0" u="none" strike="noStrike" cap="none" normalizeH="0" baseline="0">
                <a:ln>
                  <a:noFill/>
                </a:ln>
                <a:effectLst/>
                <a:latin typeface="BentonSansRegular"/>
              </a:rPr>
              <a:t>I take the example of XML messages of the same format. For the same payload that I described above, this is the option that I have chosen:                                   </a:t>
            </a:r>
            <a:endParaRPr kumimoji="0" lang="en-US" altLang="en-US" sz="20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2000" b="0" i="0" u="none" strike="noStrike" cap="none" normalizeH="0" baseline="0">
                <a:ln>
                  <a:noFill/>
                </a:ln>
                <a:effectLst/>
                <a:latin typeface="BentonSansRegular"/>
              </a:rPr>
              <a:t> </a:t>
            </a:r>
            <a:endParaRPr kumimoji="0" lang="en-US" altLang="en-US" sz="2000" b="0" i="0" u="none" strike="noStrike" cap="none" normalizeH="0" baseline="0">
              <a:ln>
                <a:noFill/>
              </a:ln>
              <a:effectLst/>
              <a:latin typeface="Arial" panose="020B0604020202020204" pitchFamily="34" charset="0"/>
            </a:endParaRPr>
          </a:p>
        </p:txBody>
      </p:sp>
      <p:pic>
        <p:nvPicPr>
          <p:cNvPr id="62466" name="Picture 2">
            <a:hlinkClick r:id="rId2"/>
            <a:extLst>
              <a:ext uri="{FF2B5EF4-FFF2-40B4-BE49-F238E27FC236}">
                <a16:creationId xmlns:a16="http://schemas.microsoft.com/office/drawing/2014/main" id="{5EC29E0A-B918-443B-A979-1C8FA9448F7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95320" y="3416771"/>
            <a:ext cx="6253212" cy="1094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3985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t="22" b="22"/>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9" y="-14288"/>
            <a:ext cx="12188825" cy="759111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defRPr/>
            </a:pPr>
            <a:endParaRPr lang="en-US">
              <a:solidFill>
                <a:srgbClr val="FFFFFF"/>
              </a:solidFill>
              <a:latin typeface="Arial" panose="020B0604020202020204"/>
            </a:endParaRPr>
          </a:p>
        </p:txBody>
      </p:sp>
      <p:sp>
        <p:nvSpPr>
          <p:cNvPr id="6" name="Rectangle 5"/>
          <p:cNvSpPr/>
          <p:nvPr/>
        </p:nvSpPr>
        <p:spPr>
          <a:xfrm>
            <a:off x="1589" y="3190420"/>
            <a:ext cx="12188825" cy="2510293"/>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defRPr/>
            </a:pPr>
            <a:endParaRPr lang="ko-KR" altLang="en-US">
              <a:solidFill>
                <a:srgbClr val="FFFFFF"/>
              </a:solidFill>
              <a:latin typeface="Arial" panose="020B0604020202020204"/>
              <a:ea typeface="굴림" panose="020B0600000101010101" pitchFamily="34" charset="-127"/>
            </a:endParaRPr>
          </a:p>
        </p:txBody>
      </p:sp>
      <p:sp>
        <p:nvSpPr>
          <p:cNvPr id="7" name="Rectangle 6"/>
          <p:cNvSpPr/>
          <p:nvPr/>
        </p:nvSpPr>
        <p:spPr>
          <a:xfrm>
            <a:off x="1589" y="3362965"/>
            <a:ext cx="12188825" cy="2128315"/>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defRPr/>
            </a:pPr>
            <a:endParaRPr lang="ko-KR" altLang="en-US">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1716" y="3436582"/>
            <a:ext cx="4508571" cy="646331"/>
          </a:xfrm>
          <a:prstGeom prst="rect">
            <a:avLst/>
          </a:prstGeom>
          <a:noFill/>
          <a:ln>
            <a:noFill/>
          </a:ln>
        </p:spPr>
        <p:txBody>
          <a:bodyPr wrap="square" rtlCol="0">
            <a:spAutoFit/>
          </a:bodyPr>
          <a:lstStyle/>
          <a:p>
            <a:pPr algn="ctr" defTabSz="914194">
              <a:defRPr/>
            </a:pPr>
            <a:r>
              <a:rPr lang="en-IN" sz="3600"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300" spc="151"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136" y="4060017"/>
            <a:ext cx="11307731" cy="1200329"/>
          </a:xfrm>
          <a:prstGeom prst="rect">
            <a:avLst/>
          </a:prstGeom>
          <a:noFill/>
          <a:ln>
            <a:noFill/>
          </a:ln>
        </p:spPr>
        <p:txBody>
          <a:bodyPr wrap="square" rtlCol="0">
            <a:spAutoFit/>
          </a:bodyPr>
          <a:lstStyle/>
          <a:p>
            <a:pPr algn="ctr" defTabSz="914194">
              <a:defRPr/>
            </a:pPr>
            <a:r>
              <a:rPr lang="en-IN" sz="2400"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6246" y="3190420"/>
            <a:ext cx="1173623" cy="1159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191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DA7E2-8FAD-47AF-B9E7-8C538808D170}"/>
              </a:ext>
            </a:extLst>
          </p:cNvPr>
          <p:cNvSpPr>
            <a:spLocks noGrp="1"/>
          </p:cNvSpPr>
          <p:nvPr>
            <p:ph type="title"/>
          </p:nvPr>
        </p:nvSpPr>
        <p:spPr>
          <a:xfrm>
            <a:off x="643467" y="321734"/>
            <a:ext cx="10905066" cy="1135737"/>
          </a:xfrm>
        </p:spPr>
        <p:txBody>
          <a:bodyPr>
            <a:normAutofit/>
          </a:bodyPr>
          <a:lstStyle/>
          <a:p>
            <a:endParaRPr lang="en-IN" sz="3600"/>
          </a:p>
        </p:txBody>
      </p:sp>
      <p:sp>
        <p:nvSpPr>
          <p:cNvPr id="3" name="Content Placeholder 2">
            <a:extLst>
              <a:ext uri="{FF2B5EF4-FFF2-40B4-BE49-F238E27FC236}">
                <a16:creationId xmlns:a16="http://schemas.microsoft.com/office/drawing/2014/main" id="{2DE2656E-C2D2-4FBD-9E1A-413A45BC3CF2}"/>
              </a:ext>
            </a:extLst>
          </p:cNvPr>
          <p:cNvSpPr>
            <a:spLocks noGrp="1"/>
          </p:cNvSpPr>
          <p:nvPr>
            <p:ph idx="1"/>
          </p:nvPr>
        </p:nvSpPr>
        <p:spPr>
          <a:xfrm>
            <a:off x="643469" y="1782981"/>
            <a:ext cx="4008384" cy="4393982"/>
          </a:xfrm>
        </p:spPr>
        <p:txBody>
          <a:bodyPr>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sz="2000" b="0" i="0" u="none" strike="noStrike" cap="none" normalizeH="0" baseline="0">
                <a:ln>
                  <a:noFill/>
                </a:ln>
                <a:effectLst/>
                <a:latin typeface="BentonSansRegular"/>
              </a:rPr>
              <a:t>So, here I want to combine all the “&lt;part&gt;”nodes and group it under the main “Mobile_menu” node.</a:t>
            </a:r>
            <a:endParaRPr kumimoji="0" lang="en-US" altLang="en-US" sz="20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2000" b="0" i="1" u="none" strike="noStrike" cap="none" normalizeH="0" baseline="0">
                <a:ln>
                  <a:noFill/>
                </a:ln>
                <a:effectLst/>
                <a:latin typeface="BentonSansRegular"/>
              </a:rPr>
              <a:t>Understanding the aggregation strategy can get a little tricky. I would recommend playing around it with different values to get a hand on it.</a:t>
            </a:r>
            <a:endParaRPr kumimoji="0" lang="en-US" altLang="en-US" sz="20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2000" b="0" i="0" u="none" strike="noStrike" cap="none" normalizeH="0" baseline="0">
                <a:ln>
                  <a:noFill/>
                </a:ln>
                <a:effectLst/>
                <a:latin typeface="BentonSansRegular"/>
              </a:rPr>
              <a:t> </a:t>
            </a:r>
            <a:endParaRPr kumimoji="0" lang="en-US" altLang="en-US" sz="20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2000" b="0" i="0" u="sng" strike="noStrike" cap="none" normalizeH="0" baseline="0">
                <a:ln>
                  <a:noFill/>
                </a:ln>
                <a:effectLst/>
                <a:latin typeface="BentonSansRegular"/>
              </a:rPr>
              <a:t>          </a:t>
            </a:r>
            <a:endParaRPr kumimoji="0" lang="en-US" altLang="en-US" sz="2000" b="0" i="0" u="none" strike="noStrike" cap="none" normalizeH="0" baseline="0">
              <a:ln>
                <a:noFill/>
              </a:ln>
              <a:effectLst/>
              <a:latin typeface="Arial" panose="020B0604020202020204" pitchFamily="34" charset="0"/>
            </a:endParaRPr>
          </a:p>
        </p:txBody>
      </p:sp>
      <p:pic>
        <p:nvPicPr>
          <p:cNvPr id="64514" name="Picture 2">
            <a:hlinkClick r:id="rId2"/>
            <a:extLst>
              <a:ext uri="{FF2B5EF4-FFF2-40B4-BE49-F238E27FC236}">
                <a16:creationId xmlns:a16="http://schemas.microsoft.com/office/drawing/2014/main" id="{E9673B9C-0145-46F0-BBD6-E9B746BFDFD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39317" y="1782981"/>
            <a:ext cx="6165218" cy="4361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28529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67BD4-5563-4EE9-9352-4D8233053F1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35D275D-7E8B-4825-9564-B4DA0F394F8C}"/>
              </a:ext>
            </a:extLst>
          </p:cNvPr>
          <p:cNvSpPr>
            <a:spLocks noGrp="1"/>
          </p:cNvSpPr>
          <p:nvPr>
            <p:ph idx="1"/>
          </p:nvPr>
        </p:nvSpPr>
        <p:spPr/>
        <p:txBody>
          <a:bodyPr>
            <a:normAutofit fontScale="85000" lnSpcReduction="20000"/>
          </a:bodyPr>
          <a:lstStyle/>
          <a:p>
            <a:pPr algn="l"/>
            <a:r>
              <a:rPr lang="en-US" b="1" i="0" dirty="0">
                <a:solidFill>
                  <a:srgbClr val="444444"/>
                </a:solidFill>
                <a:effectLst/>
                <a:latin typeface="BentonSansRegular"/>
              </a:rPr>
              <a:t>What happens in case of Error?</a:t>
            </a:r>
            <a:endParaRPr lang="en-US" b="0" i="0" dirty="0">
              <a:solidFill>
                <a:srgbClr val="444444"/>
              </a:solidFill>
              <a:effectLst/>
              <a:latin typeface="BentonSansRegular"/>
            </a:endParaRPr>
          </a:p>
          <a:p>
            <a:pPr algn="l"/>
            <a:r>
              <a:rPr lang="en-US" b="0" i="0" dirty="0">
                <a:solidFill>
                  <a:srgbClr val="444444"/>
                </a:solidFill>
                <a:effectLst/>
                <a:latin typeface="BentonSansRegular"/>
              </a:rPr>
              <a:t> </a:t>
            </a:r>
          </a:p>
          <a:p>
            <a:pPr algn="l"/>
            <a:r>
              <a:rPr lang="en-US" b="0" i="0" dirty="0">
                <a:solidFill>
                  <a:srgbClr val="444444"/>
                </a:solidFill>
                <a:effectLst/>
                <a:latin typeface="BentonSansRegular"/>
              </a:rPr>
              <a:t>The quality of service applied by default is “Stop on Exception”. In the Message Monitoring, it always shows as a </a:t>
            </a:r>
            <a:r>
              <a:rPr lang="en-US" b="1" i="0" dirty="0">
                <a:solidFill>
                  <a:srgbClr val="444444"/>
                </a:solidFill>
                <a:effectLst/>
                <a:latin typeface="BentonSansRegular"/>
              </a:rPr>
              <a:t>Failed</a:t>
            </a:r>
            <a:r>
              <a:rPr lang="en-US" b="0" i="0" dirty="0">
                <a:solidFill>
                  <a:srgbClr val="444444"/>
                </a:solidFill>
                <a:effectLst/>
                <a:latin typeface="BentonSansRegular"/>
              </a:rPr>
              <a:t> message. Few combinations exist:</a:t>
            </a:r>
          </a:p>
          <a:p>
            <a:pPr algn="l"/>
            <a:r>
              <a:rPr lang="en-US" b="0" i="0" dirty="0">
                <a:solidFill>
                  <a:srgbClr val="444444"/>
                </a:solidFill>
                <a:effectLst/>
                <a:latin typeface="BentonSansRegular"/>
              </a:rPr>
              <a:t> </a:t>
            </a:r>
          </a:p>
          <a:p>
            <a:pPr algn="l">
              <a:buFont typeface="Arial" panose="020B0604020202020204" pitchFamily="34" charset="0"/>
              <a:buChar char="•"/>
            </a:pPr>
            <a:r>
              <a:rPr lang="en-US" b="0" i="0" dirty="0">
                <a:solidFill>
                  <a:srgbClr val="3C3C3C"/>
                </a:solidFill>
                <a:effectLst/>
                <a:latin typeface="BentonSansRegular"/>
              </a:rPr>
              <a:t>If you have a </a:t>
            </a:r>
            <a:r>
              <a:rPr lang="en-US" b="0" i="0" dirty="0" err="1">
                <a:solidFill>
                  <a:srgbClr val="3C3C3C"/>
                </a:solidFill>
                <a:effectLst/>
                <a:latin typeface="BentonSansRegular"/>
              </a:rPr>
              <a:t>J</a:t>
            </a:r>
            <a:r>
              <a:rPr lang="en-US" b="0" i="1" dirty="0" err="1">
                <a:solidFill>
                  <a:srgbClr val="3C3C3C"/>
                </a:solidFill>
                <a:effectLst/>
                <a:latin typeface="BentonSansRegular"/>
              </a:rPr>
              <a:t>oin+Gather</a:t>
            </a:r>
            <a:r>
              <a:rPr lang="en-US" b="0" i="0" dirty="0">
                <a:solidFill>
                  <a:srgbClr val="3C3C3C"/>
                </a:solidFill>
                <a:effectLst/>
                <a:latin typeface="BentonSansRegular"/>
              </a:rPr>
              <a:t> step and one of the incoming branches (parallel or sequential) fails, then the processing is stopped.</a:t>
            </a:r>
          </a:p>
          <a:p>
            <a:pPr algn="l">
              <a:buFont typeface="Arial" panose="020B0604020202020204" pitchFamily="34" charset="0"/>
              <a:buChar char="•"/>
            </a:pPr>
            <a:r>
              <a:rPr lang="en-US" b="0" i="0" dirty="0">
                <a:solidFill>
                  <a:srgbClr val="3C3C3C"/>
                </a:solidFill>
                <a:effectLst/>
                <a:latin typeface="BentonSansRegular"/>
              </a:rPr>
              <a:t>When the multicast is connected to multiple receivers, then the successful branches shall receive the message correctly. However, the overall message in the monitoring shall still be shown as Failed.</a:t>
            </a:r>
          </a:p>
          <a:p>
            <a:pPr algn="l">
              <a:buFont typeface="Arial" panose="020B0604020202020204" pitchFamily="34" charset="0"/>
              <a:buChar char="•"/>
            </a:pPr>
            <a:r>
              <a:rPr lang="en-US" b="0" i="0" dirty="0">
                <a:solidFill>
                  <a:srgbClr val="3C3C3C"/>
                </a:solidFill>
                <a:effectLst/>
                <a:latin typeface="BentonSansRegular"/>
              </a:rPr>
              <a:t>In a sequential multicast, if a branch fails to execute a message – then the processing is stopped with an exception thrown.</a:t>
            </a:r>
          </a:p>
          <a:p>
            <a:endParaRPr lang="en-IN" dirty="0"/>
          </a:p>
        </p:txBody>
      </p:sp>
    </p:spTree>
    <p:extLst>
      <p:ext uri="{BB962C8B-B14F-4D97-AF65-F5344CB8AC3E}">
        <p14:creationId xmlns:p14="http://schemas.microsoft.com/office/powerpoint/2010/main" val="2554609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1605C-D306-4D25-B6C5-76569514B335}"/>
              </a:ext>
            </a:extLst>
          </p:cNvPr>
          <p:cNvSpPr>
            <a:spLocks noGrp="1"/>
          </p:cNvSpPr>
          <p:nvPr>
            <p:ph type="title"/>
          </p:nvPr>
        </p:nvSpPr>
        <p:spPr/>
        <p:txBody>
          <a:bodyPr/>
          <a:lstStyle/>
          <a:p>
            <a:r>
              <a:rPr lang="en-IN" dirty="0"/>
              <a:t>Join and Gather</a:t>
            </a:r>
          </a:p>
        </p:txBody>
      </p:sp>
      <p:sp>
        <p:nvSpPr>
          <p:cNvPr id="4" name="Rectangle 1">
            <a:extLst>
              <a:ext uri="{FF2B5EF4-FFF2-40B4-BE49-F238E27FC236}">
                <a16:creationId xmlns:a16="http://schemas.microsoft.com/office/drawing/2014/main" id="{05ADC548-4266-4E58-89E6-124D2850743E}"/>
              </a:ext>
            </a:extLst>
          </p:cNvPr>
          <p:cNvSpPr>
            <a:spLocks noGrp="1" noChangeArrowheads="1"/>
          </p:cNvSpPr>
          <p:nvPr>
            <p:ph idx="1"/>
          </p:nvPr>
        </p:nvSpPr>
        <p:spPr bwMode="auto">
          <a:xfrm>
            <a:off x="838200" y="2639125"/>
            <a:ext cx="10445873" cy="2724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98375" rIns="9144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333333"/>
                </a:solidFill>
                <a:effectLst/>
                <a:latin typeface="72"/>
              </a:rPr>
              <a:t>Define Gather and Join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333333"/>
                </a:solidFill>
                <a:effectLst/>
                <a:latin typeface="72"/>
              </a:rPr>
              <a:t>The Gather step merges messages from different routes (into a single message) with the option to define certain strategies how to combine the initial messages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333333"/>
                </a:solidFill>
                <a:effectLst/>
                <a:latin typeface="72"/>
              </a:rPr>
              <a:t>. The Join step is used in combination with the Gather step. It brings together the messages from different routes, but it does not affect the content of the messages.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1" i="0" u="none" strike="noStrike" cap="none" normalizeH="0" baseline="0" dirty="0">
                <a:ln>
                  <a:noFill/>
                </a:ln>
                <a:solidFill>
                  <a:srgbClr val="333333"/>
                </a:solidFill>
                <a:effectLst/>
                <a:latin typeface="72"/>
              </a:rPr>
              <a:t>Context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333333"/>
                </a:solidFill>
                <a:effectLst/>
                <a:latin typeface="72"/>
              </a:rPr>
              <a:t>The </a:t>
            </a:r>
            <a:r>
              <a:rPr kumimoji="0" lang="en-US" altLang="en-US" sz="1200" b="1" i="0" u="none" strike="noStrike" cap="none" normalizeH="0" baseline="0" dirty="0">
                <a:ln>
                  <a:noFill/>
                </a:ln>
                <a:solidFill>
                  <a:srgbClr val="333333"/>
                </a:solidFill>
                <a:effectLst/>
                <a:latin typeface="72"/>
              </a:rPr>
              <a:t>Gather</a:t>
            </a:r>
            <a:r>
              <a:rPr kumimoji="0" lang="en-US" altLang="en-US" sz="1200" b="0" i="0" u="none" strike="noStrike" cap="none" normalizeH="0" baseline="0" dirty="0">
                <a:ln>
                  <a:noFill/>
                </a:ln>
                <a:solidFill>
                  <a:srgbClr val="333333"/>
                </a:solidFill>
                <a:effectLst/>
                <a:latin typeface="72"/>
              </a:rPr>
              <a:t> step allows you to define conditions based on the type of messages that are merged. You can choose to gather: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333333"/>
                </a:solidFill>
                <a:effectLst/>
                <a:latin typeface="72"/>
              </a:rPr>
              <a:t>XML messages of different format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333333"/>
                </a:solidFill>
                <a:effectLst/>
                <a:latin typeface="72"/>
              </a:rPr>
              <a:t>XML messages of the same format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333333"/>
                </a:solidFill>
                <a:effectLst/>
                <a:latin typeface="72"/>
              </a:rPr>
              <a:t>Plain text messages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333333"/>
                </a:solidFill>
                <a:effectLst/>
                <a:latin typeface="72"/>
              </a:rPr>
              <a:t>Any format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73841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83123-E745-411F-A98E-F0039435274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C2D7AD6-8EDB-4F0E-AFB4-F751F50CBA1E}"/>
              </a:ext>
            </a:extLst>
          </p:cNvPr>
          <p:cNvSpPr>
            <a:spLocks noGrp="1"/>
          </p:cNvSpPr>
          <p:nvPr>
            <p:ph idx="1"/>
          </p:nvPr>
        </p:nvSpPr>
        <p:spPr/>
        <p:txBody>
          <a:bodyPr/>
          <a:lstStyle/>
          <a:p>
            <a:r>
              <a:rPr lang="en-US" b="0" i="0" dirty="0">
                <a:solidFill>
                  <a:srgbClr val="333333"/>
                </a:solidFill>
                <a:effectLst/>
                <a:latin typeface="72"/>
              </a:rPr>
              <a:t>The </a:t>
            </a:r>
            <a:r>
              <a:rPr lang="en-US" b="1" i="0" dirty="0">
                <a:solidFill>
                  <a:srgbClr val="333333"/>
                </a:solidFill>
                <a:effectLst/>
                <a:latin typeface="72"/>
              </a:rPr>
              <a:t>Join</a:t>
            </a:r>
            <a:r>
              <a:rPr lang="en-US" b="0" i="0" dirty="0">
                <a:solidFill>
                  <a:srgbClr val="333333"/>
                </a:solidFill>
                <a:effectLst/>
                <a:latin typeface="72"/>
              </a:rPr>
              <a:t> element enables you to bring together messages from different routes before combining them into a single message. You use this step in combination with the </a:t>
            </a:r>
            <a:r>
              <a:rPr lang="en-US" b="1" i="0" dirty="0">
                <a:solidFill>
                  <a:srgbClr val="333333"/>
                </a:solidFill>
                <a:effectLst/>
                <a:latin typeface="72"/>
              </a:rPr>
              <a:t>Gather</a:t>
            </a:r>
            <a:r>
              <a:rPr lang="en-US" b="0" i="0" dirty="0">
                <a:solidFill>
                  <a:srgbClr val="333333"/>
                </a:solidFill>
                <a:effectLst/>
                <a:latin typeface="72"/>
              </a:rPr>
              <a:t> element. </a:t>
            </a:r>
            <a:r>
              <a:rPr lang="en-US" b="1" i="0" dirty="0">
                <a:solidFill>
                  <a:srgbClr val="333333"/>
                </a:solidFill>
                <a:effectLst/>
                <a:latin typeface="72"/>
              </a:rPr>
              <a:t>Join</a:t>
            </a:r>
            <a:r>
              <a:rPr lang="en-US" b="0" i="0" dirty="0">
                <a:solidFill>
                  <a:srgbClr val="333333"/>
                </a:solidFill>
                <a:effectLst/>
                <a:latin typeface="72"/>
              </a:rPr>
              <a:t> only brings together messages from different routes without affecting the content of messages.</a:t>
            </a:r>
            <a:br>
              <a:rPr lang="en-US" dirty="0"/>
            </a:br>
            <a:endParaRPr lang="en-IN" dirty="0"/>
          </a:p>
        </p:txBody>
      </p:sp>
    </p:spTree>
    <p:extLst>
      <p:ext uri="{BB962C8B-B14F-4D97-AF65-F5344CB8AC3E}">
        <p14:creationId xmlns:p14="http://schemas.microsoft.com/office/powerpoint/2010/main" val="2507467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A7928-DAC4-44D8-9346-F0C04B64A14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679B01B-2E6D-40E0-B3E9-DFE252DA288C}"/>
              </a:ext>
            </a:extLst>
          </p:cNvPr>
          <p:cNvSpPr>
            <a:spLocks noGrp="1"/>
          </p:cNvSpPr>
          <p:nvPr>
            <p:ph idx="1"/>
          </p:nvPr>
        </p:nvSpPr>
        <p:spPr/>
        <p:txBody>
          <a:bodyPr/>
          <a:lstStyle/>
          <a:p>
            <a:pPr algn="l"/>
            <a:r>
              <a:rPr lang="en-US" b="1" i="0" dirty="0">
                <a:solidFill>
                  <a:srgbClr val="333333"/>
                </a:solidFill>
                <a:effectLst/>
                <a:latin typeface="72"/>
              </a:rPr>
              <a:t>Remember</a:t>
            </a:r>
          </a:p>
          <a:p>
            <a:pPr algn="l">
              <a:buFont typeface="Arial" panose="020B0604020202020204" pitchFamily="34" charset="0"/>
              <a:buChar char="•"/>
            </a:pPr>
            <a:r>
              <a:rPr lang="en-US" b="0" i="0" dirty="0">
                <a:solidFill>
                  <a:srgbClr val="333333"/>
                </a:solidFill>
                <a:effectLst/>
                <a:latin typeface="72"/>
              </a:rPr>
              <a:t>If you want to combine messages that are transmitted to more than one route by a </a:t>
            </a:r>
            <a:r>
              <a:rPr lang="en-US" b="1" i="0" dirty="0">
                <a:solidFill>
                  <a:srgbClr val="333333"/>
                </a:solidFill>
                <a:effectLst/>
                <a:latin typeface="72"/>
              </a:rPr>
              <a:t>Multicast</a:t>
            </a:r>
            <a:r>
              <a:rPr lang="en-US" b="0" i="0" dirty="0">
                <a:solidFill>
                  <a:srgbClr val="333333"/>
                </a:solidFill>
                <a:effectLst/>
                <a:latin typeface="72"/>
              </a:rPr>
              <a:t> step, you need to place </a:t>
            </a:r>
            <a:r>
              <a:rPr lang="en-US" b="1" i="0" dirty="0">
                <a:solidFill>
                  <a:srgbClr val="333333"/>
                </a:solidFill>
                <a:effectLst/>
                <a:latin typeface="72"/>
              </a:rPr>
              <a:t>Join</a:t>
            </a:r>
            <a:r>
              <a:rPr lang="en-US" b="0" i="0" dirty="0">
                <a:solidFill>
                  <a:srgbClr val="333333"/>
                </a:solidFill>
                <a:effectLst/>
                <a:latin typeface="72"/>
              </a:rPr>
              <a:t> step before the </a:t>
            </a:r>
            <a:r>
              <a:rPr lang="en-US" b="1" i="0" dirty="0">
                <a:solidFill>
                  <a:srgbClr val="333333"/>
                </a:solidFill>
                <a:effectLst/>
                <a:latin typeface="72"/>
              </a:rPr>
              <a:t>Gather</a:t>
            </a:r>
            <a:r>
              <a:rPr lang="en-US" b="0" i="0" dirty="0">
                <a:solidFill>
                  <a:srgbClr val="333333"/>
                </a:solidFill>
                <a:effectLst/>
                <a:latin typeface="72"/>
              </a:rPr>
              <a:t> step.</a:t>
            </a:r>
          </a:p>
          <a:p>
            <a:pPr algn="l">
              <a:buFont typeface="Arial" panose="020B0604020202020204" pitchFamily="34" charset="0"/>
              <a:buChar char="•"/>
            </a:pPr>
            <a:r>
              <a:rPr lang="en-US" b="0" i="0" dirty="0">
                <a:solidFill>
                  <a:srgbClr val="333333"/>
                </a:solidFill>
                <a:effectLst/>
                <a:latin typeface="72"/>
              </a:rPr>
              <a:t>If you want to combine messages that are split using a </a:t>
            </a:r>
            <a:r>
              <a:rPr lang="en-US" b="1" i="0" dirty="0">
                <a:solidFill>
                  <a:srgbClr val="333333"/>
                </a:solidFill>
                <a:effectLst/>
                <a:latin typeface="72"/>
              </a:rPr>
              <a:t>Splitter</a:t>
            </a:r>
            <a:r>
              <a:rPr lang="en-US" b="0" i="0" dirty="0">
                <a:solidFill>
                  <a:srgbClr val="333333"/>
                </a:solidFill>
                <a:effectLst/>
                <a:latin typeface="72"/>
              </a:rPr>
              <a:t> step, you use only the </a:t>
            </a:r>
            <a:r>
              <a:rPr lang="en-US" b="1" i="0" dirty="0">
                <a:solidFill>
                  <a:srgbClr val="333333"/>
                </a:solidFill>
                <a:effectLst/>
                <a:latin typeface="72"/>
              </a:rPr>
              <a:t>Gather</a:t>
            </a:r>
            <a:r>
              <a:rPr lang="en-US" b="0" i="0" dirty="0">
                <a:solidFill>
                  <a:srgbClr val="333333"/>
                </a:solidFill>
                <a:effectLst/>
                <a:latin typeface="72"/>
              </a:rPr>
              <a:t> step</a:t>
            </a:r>
          </a:p>
          <a:p>
            <a:endParaRPr lang="en-IN" dirty="0"/>
          </a:p>
        </p:txBody>
      </p:sp>
    </p:spTree>
    <p:extLst>
      <p:ext uri="{BB962C8B-B14F-4D97-AF65-F5344CB8AC3E}">
        <p14:creationId xmlns:p14="http://schemas.microsoft.com/office/powerpoint/2010/main" val="1117127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82338-E6B4-48E0-BCBD-EEB418DCAB7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8456E8B-3C13-40D7-B2EA-554978229270}"/>
              </a:ext>
            </a:extLst>
          </p:cNvPr>
          <p:cNvSpPr>
            <a:spLocks noGrp="1"/>
          </p:cNvSpPr>
          <p:nvPr>
            <p:ph idx="1"/>
          </p:nvPr>
        </p:nvSpPr>
        <p:spPr/>
        <p:txBody>
          <a:bodyPr>
            <a:normAutofit fontScale="92500" lnSpcReduction="10000"/>
          </a:bodyPr>
          <a:lstStyle/>
          <a:p>
            <a:pPr algn="l">
              <a:buFont typeface="Arial" panose="020B0604020202020204" pitchFamily="34" charset="0"/>
              <a:buChar char="•"/>
            </a:pPr>
            <a:r>
              <a:rPr lang="en-US" b="0" i="0" dirty="0">
                <a:solidFill>
                  <a:srgbClr val="333333"/>
                </a:solidFill>
                <a:effectLst/>
                <a:latin typeface="72"/>
              </a:rPr>
              <a:t>Based on your requirements, you choose the strategy to combine the two </a:t>
            </a:r>
            <a:r>
              <a:rPr lang="en-US" b="0" i="0" dirty="0" err="1">
                <a:solidFill>
                  <a:srgbClr val="333333"/>
                </a:solidFill>
                <a:effectLst/>
                <a:latin typeface="72"/>
              </a:rPr>
              <a:t>messages:When</a:t>
            </a:r>
            <a:r>
              <a:rPr lang="en-US" b="0" i="0" dirty="0">
                <a:solidFill>
                  <a:srgbClr val="333333"/>
                </a:solidFill>
                <a:effectLst/>
                <a:latin typeface="72"/>
              </a:rPr>
              <a:t> combining XML messages of the same format, you have the following options:</a:t>
            </a:r>
          </a:p>
          <a:p>
            <a:pPr marL="742950" lvl="1" indent="-285750" algn="l">
              <a:buFont typeface="Arial" panose="020B0604020202020204" pitchFamily="34" charset="0"/>
              <a:buChar char="•"/>
            </a:pPr>
            <a:r>
              <a:rPr lang="en-US" b="0" i="0" dirty="0">
                <a:solidFill>
                  <a:srgbClr val="333333"/>
                </a:solidFill>
                <a:effectLst/>
                <a:latin typeface="72"/>
              </a:rPr>
              <a:t>Don't specify any condition (multimapping format).</a:t>
            </a:r>
          </a:p>
          <a:p>
            <a:pPr marL="742950" lvl="1" indent="-285750" algn="l">
              <a:buFont typeface="Arial" panose="020B0604020202020204" pitchFamily="34" charset="0"/>
              <a:buChar char="•"/>
            </a:pPr>
            <a:r>
              <a:rPr lang="en-US" b="0" i="0" dirty="0">
                <a:solidFill>
                  <a:srgbClr val="333333"/>
                </a:solidFill>
                <a:effectLst/>
                <a:latin typeface="72"/>
              </a:rPr>
              <a:t>Specify the XPath to the node at which the messages have to be combined.</a:t>
            </a:r>
          </a:p>
          <a:p>
            <a:pPr algn="l">
              <a:buFont typeface="Arial" panose="020B0604020202020204" pitchFamily="34" charset="0"/>
              <a:buChar char="•"/>
            </a:pPr>
            <a:r>
              <a:rPr lang="en-US" b="0" i="0" dirty="0">
                <a:solidFill>
                  <a:srgbClr val="333333"/>
                </a:solidFill>
                <a:effectLst/>
                <a:latin typeface="72"/>
              </a:rPr>
              <a:t>For XML messages of different formats, you can only combine the messages.</a:t>
            </a:r>
          </a:p>
          <a:p>
            <a:pPr algn="l">
              <a:buFont typeface="Arial" panose="020B0604020202020204" pitchFamily="34" charset="0"/>
              <a:buChar char="•"/>
            </a:pPr>
            <a:r>
              <a:rPr lang="en-US" b="0" i="0" dirty="0">
                <a:solidFill>
                  <a:srgbClr val="333333"/>
                </a:solidFill>
                <a:effectLst/>
                <a:latin typeface="72"/>
              </a:rPr>
              <a:t>For plain text messages, you can only specify concatenation as the combination strategy.</a:t>
            </a:r>
          </a:p>
          <a:p>
            <a:pPr algn="l"/>
            <a:r>
              <a:rPr lang="en-US" b="0" i="0" dirty="0">
                <a:solidFill>
                  <a:srgbClr val="333333"/>
                </a:solidFill>
                <a:effectLst/>
                <a:latin typeface="72"/>
              </a:rPr>
              <a:t>For all three incoming formats, you can also choose the strategy </a:t>
            </a:r>
            <a:r>
              <a:rPr lang="en-US" b="1" i="0" dirty="0">
                <a:solidFill>
                  <a:srgbClr val="333333"/>
                </a:solidFill>
                <a:effectLst/>
                <a:latin typeface="72"/>
              </a:rPr>
              <a:t>Zip</a:t>
            </a:r>
            <a:r>
              <a:rPr lang="en-US" b="0" i="0" dirty="0">
                <a:solidFill>
                  <a:srgbClr val="333333"/>
                </a:solidFill>
                <a:effectLst/>
                <a:latin typeface="72"/>
              </a:rPr>
              <a:t> that allows you to merge the input into a single archive (</a:t>
            </a:r>
            <a:r>
              <a:rPr lang="en-US" b="0" i="0" dirty="0">
                <a:solidFill>
                  <a:srgbClr val="333333"/>
                </a:solidFill>
                <a:effectLst/>
                <a:latin typeface="Monaco"/>
              </a:rPr>
              <a:t>.zip</a:t>
            </a:r>
            <a:r>
              <a:rPr lang="en-US" b="0" i="0" dirty="0">
                <a:solidFill>
                  <a:srgbClr val="333333"/>
                </a:solidFill>
                <a:effectLst/>
                <a:latin typeface="72"/>
              </a:rPr>
              <a:t>) file. In that case, you need to specify a file name pattern</a:t>
            </a:r>
          </a:p>
          <a:p>
            <a:endParaRPr lang="en-IN" dirty="0"/>
          </a:p>
        </p:txBody>
      </p:sp>
    </p:spTree>
    <p:extLst>
      <p:ext uri="{BB962C8B-B14F-4D97-AF65-F5344CB8AC3E}">
        <p14:creationId xmlns:p14="http://schemas.microsoft.com/office/powerpoint/2010/main" val="1189515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53119-1905-44E1-9E97-A65A621AEDD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7AB349E-AD1F-4CCE-B16B-1AA1F85B666A}"/>
              </a:ext>
            </a:extLst>
          </p:cNvPr>
          <p:cNvSpPr>
            <a:spLocks noGrp="1"/>
          </p:cNvSpPr>
          <p:nvPr>
            <p:ph idx="1"/>
          </p:nvPr>
        </p:nvSpPr>
        <p:spPr/>
        <p:txBody>
          <a:bodyPr/>
          <a:lstStyle/>
          <a:p>
            <a:pPr algn="l"/>
            <a:r>
              <a:rPr lang="en-US" b="1" i="0" dirty="0">
                <a:solidFill>
                  <a:srgbClr val="333333"/>
                </a:solidFill>
                <a:effectLst/>
                <a:latin typeface="72"/>
              </a:rPr>
              <a:t>Procedure</a:t>
            </a:r>
          </a:p>
          <a:p>
            <a:pPr algn="l">
              <a:buFont typeface="+mj-lt"/>
              <a:buAutoNum type="arabicPeriod"/>
            </a:pPr>
            <a:r>
              <a:rPr lang="en-US" b="0" i="0" dirty="0">
                <a:solidFill>
                  <a:srgbClr val="333333"/>
                </a:solidFill>
                <a:effectLst/>
                <a:latin typeface="72"/>
              </a:rPr>
              <a:t>To model a </a:t>
            </a:r>
            <a:r>
              <a:rPr lang="en-US" b="1" i="0" dirty="0">
                <a:solidFill>
                  <a:srgbClr val="333333"/>
                </a:solidFill>
                <a:effectLst/>
                <a:latin typeface="72"/>
              </a:rPr>
              <a:t>Gather</a:t>
            </a:r>
            <a:r>
              <a:rPr lang="en-US" b="0" i="0" dirty="0">
                <a:solidFill>
                  <a:srgbClr val="333333"/>
                </a:solidFill>
                <a:effectLst/>
                <a:latin typeface="72"/>
              </a:rPr>
              <a:t> step, in the palette, choose </a:t>
            </a:r>
            <a:r>
              <a:rPr lang="en-US" b="0" i="0" dirty="0">
                <a:solidFill>
                  <a:srgbClr val="333333"/>
                </a:solidFill>
                <a:effectLst/>
                <a:latin typeface="SAPiconsV4-1"/>
              </a:rPr>
              <a:t></a:t>
            </a:r>
            <a:r>
              <a:rPr lang="en-US" b="0" i="0" dirty="0">
                <a:solidFill>
                  <a:srgbClr val="333333"/>
                </a:solidFill>
                <a:effectLst/>
                <a:latin typeface="72"/>
              </a:rPr>
              <a:t> </a:t>
            </a:r>
            <a:r>
              <a:rPr lang="en-US" b="0" i="1" dirty="0">
                <a:solidFill>
                  <a:srgbClr val="333333"/>
                </a:solidFill>
                <a:effectLst/>
                <a:latin typeface="72"/>
              </a:rPr>
              <a:t>(Message Routing)</a:t>
            </a:r>
            <a:r>
              <a:rPr lang="en-US" b="0" i="0" dirty="0">
                <a:solidFill>
                  <a:srgbClr val="333333"/>
                </a:solidFill>
                <a:effectLst/>
                <a:latin typeface="72"/>
              </a:rPr>
              <a:t>, then </a:t>
            </a:r>
            <a:r>
              <a:rPr lang="en-US" b="1" i="0" dirty="0">
                <a:solidFill>
                  <a:srgbClr val="333333"/>
                </a:solidFill>
                <a:effectLst/>
                <a:latin typeface="72"/>
              </a:rPr>
              <a:t>Gather</a:t>
            </a:r>
            <a:r>
              <a:rPr lang="en-US" b="0" i="0" dirty="0">
                <a:solidFill>
                  <a:srgbClr val="333333"/>
                </a:solidFill>
                <a:effectLst/>
                <a:latin typeface="72"/>
              </a:rPr>
              <a:t>.</a:t>
            </a:r>
          </a:p>
          <a:p>
            <a:pPr algn="l">
              <a:buFont typeface="+mj-lt"/>
              <a:buAutoNum type="arabicPeriod"/>
            </a:pPr>
            <a:r>
              <a:rPr lang="en-US" b="0" i="0" dirty="0">
                <a:solidFill>
                  <a:srgbClr val="333333"/>
                </a:solidFill>
                <a:effectLst/>
                <a:latin typeface="72"/>
              </a:rPr>
              <a:t>Place the </a:t>
            </a:r>
            <a:r>
              <a:rPr lang="en-US" b="1" i="0" dirty="0">
                <a:solidFill>
                  <a:srgbClr val="333333"/>
                </a:solidFill>
                <a:effectLst/>
                <a:latin typeface="72"/>
              </a:rPr>
              <a:t>Gather</a:t>
            </a:r>
            <a:r>
              <a:rPr lang="en-US" b="0" i="0" dirty="0">
                <a:solidFill>
                  <a:srgbClr val="333333"/>
                </a:solidFill>
                <a:effectLst/>
                <a:latin typeface="72"/>
              </a:rPr>
              <a:t> element in the integration process and define the message path.</a:t>
            </a:r>
          </a:p>
          <a:p>
            <a:pPr algn="l">
              <a:buFont typeface="+mj-lt"/>
              <a:buAutoNum type="arabicPeriod"/>
            </a:pPr>
            <a:r>
              <a:rPr lang="en-US" b="0" i="0" dirty="0">
                <a:solidFill>
                  <a:srgbClr val="333333"/>
                </a:solidFill>
                <a:effectLst/>
                <a:latin typeface="72"/>
              </a:rPr>
              <a:t>On the </a:t>
            </a:r>
            <a:r>
              <a:rPr lang="en-US" b="1" i="0" dirty="0">
                <a:solidFill>
                  <a:srgbClr val="333333"/>
                </a:solidFill>
                <a:effectLst/>
                <a:latin typeface="72"/>
              </a:rPr>
              <a:t>General</a:t>
            </a:r>
            <a:r>
              <a:rPr lang="en-US" b="0" i="0" dirty="0">
                <a:solidFill>
                  <a:srgbClr val="333333"/>
                </a:solidFill>
                <a:effectLst/>
                <a:latin typeface="72"/>
              </a:rPr>
              <a:t> tab, you can change the name of the </a:t>
            </a:r>
            <a:r>
              <a:rPr lang="en-US" b="1" i="0" dirty="0">
                <a:solidFill>
                  <a:srgbClr val="333333"/>
                </a:solidFill>
                <a:effectLst/>
                <a:latin typeface="72"/>
              </a:rPr>
              <a:t>Gather</a:t>
            </a:r>
            <a:r>
              <a:rPr lang="en-US" b="0" i="0" dirty="0">
                <a:solidFill>
                  <a:srgbClr val="333333"/>
                </a:solidFill>
                <a:effectLst/>
                <a:latin typeface="72"/>
              </a:rPr>
              <a:t> element.</a:t>
            </a:r>
          </a:p>
          <a:p>
            <a:pPr algn="l">
              <a:buFont typeface="+mj-lt"/>
              <a:buAutoNum type="arabicPeriod"/>
            </a:pPr>
            <a:r>
              <a:rPr lang="en-US" b="0" i="0" dirty="0">
                <a:solidFill>
                  <a:srgbClr val="333333"/>
                </a:solidFill>
                <a:effectLst/>
                <a:latin typeface="72"/>
              </a:rPr>
              <a:t>On the </a:t>
            </a:r>
            <a:r>
              <a:rPr lang="en-US" b="1" i="0" dirty="0">
                <a:solidFill>
                  <a:srgbClr val="333333"/>
                </a:solidFill>
                <a:effectLst/>
                <a:latin typeface="72"/>
              </a:rPr>
              <a:t>Aggregation Strategy</a:t>
            </a:r>
            <a:r>
              <a:rPr lang="en-US" b="0" i="0" dirty="0">
                <a:solidFill>
                  <a:srgbClr val="333333"/>
                </a:solidFill>
                <a:effectLst/>
                <a:latin typeface="72"/>
              </a:rPr>
              <a:t> tab, define the attributes of the element based on the descriptions in the following table.</a:t>
            </a:r>
          </a:p>
          <a:p>
            <a:endParaRPr lang="en-IN" dirty="0"/>
          </a:p>
        </p:txBody>
      </p:sp>
    </p:spTree>
    <p:extLst>
      <p:ext uri="{BB962C8B-B14F-4D97-AF65-F5344CB8AC3E}">
        <p14:creationId xmlns:p14="http://schemas.microsoft.com/office/powerpoint/2010/main" val="2803493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BD10E901-2FD9-4415-8075-C1B98EEBD01D}"/>
              </a:ext>
            </a:extLst>
          </p:cNvPr>
          <p:cNvGraphicFramePr>
            <a:graphicFrameLocks noGrp="1"/>
          </p:cNvGraphicFramePr>
          <p:nvPr>
            <p:ph idx="1"/>
          </p:nvPr>
        </p:nvGraphicFramePr>
        <p:xfrm>
          <a:off x="992362" y="643466"/>
          <a:ext cx="10207278" cy="5571071"/>
        </p:xfrm>
        <a:graphic>
          <a:graphicData uri="http://schemas.openxmlformats.org/drawingml/2006/table">
            <a:tbl>
              <a:tblPr firstRow="1" bandRow="1">
                <a:solidFill>
                  <a:schemeClr val="bg1">
                    <a:lumMod val="95000"/>
                  </a:schemeClr>
                </a:solidFill>
              </a:tblPr>
              <a:tblGrid>
                <a:gridCol w="5070538">
                  <a:extLst>
                    <a:ext uri="{9D8B030D-6E8A-4147-A177-3AD203B41FA5}">
                      <a16:colId xmlns:a16="http://schemas.microsoft.com/office/drawing/2014/main" val="1391343030"/>
                    </a:ext>
                  </a:extLst>
                </a:gridCol>
                <a:gridCol w="5136740">
                  <a:extLst>
                    <a:ext uri="{9D8B030D-6E8A-4147-A177-3AD203B41FA5}">
                      <a16:colId xmlns:a16="http://schemas.microsoft.com/office/drawing/2014/main" val="2320281767"/>
                    </a:ext>
                  </a:extLst>
                </a:gridCol>
              </a:tblGrid>
              <a:tr h="297485">
                <a:tc>
                  <a:txBody>
                    <a:bodyPr/>
                    <a:lstStyle/>
                    <a:p>
                      <a:pPr fontAlgn="t"/>
                      <a:r>
                        <a:rPr lang="en-IN" sz="1100" b="1" cap="none" spc="0">
                          <a:solidFill>
                            <a:schemeClr val="tx1"/>
                          </a:solidFill>
                          <a:effectLst/>
                        </a:rPr>
                        <a:t>Field</a:t>
                      </a:r>
                    </a:p>
                  </a:txBody>
                  <a:tcPr marL="43686" marR="16779" marT="12482" marB="93614" anchor="b">
                    <a:lnL w="12700" cmpd="sng">
                      <a:noFill/>
                    </a:lnL>
                    <a:lnR w="12700" cmpd="sng">
                      <a:noFill/>
                    </a:lnR>
                    <a:lnT w="9525" cap="flat" cmpd="sng" algn="ctr">
                      <a:noFill/>
                      <a:prstDash val="solid"/>
                    </a:lnT>
                    <a:lnB w="38100" cmpd="sng">
                      <a:noFill/>
                    </a:lnB>
                    <a:solidFill>
                      <a:schemeClr val="bg1">
                        <a:lumMod val="95000"/>
                      </a:schemeClr>
                    </a:solidFill>
                  </a:tcPr>
                </a:tc>
                <a:tc>
                  <a:txBody>
                    <a:bodyPr/>
                    <a:lstStyle/>
                    <a:p>
                      <a:pPr fontAlgn="t"/>
                      <a:r>
                        <a:rPr lang="en-IN" sz="1100" b="1" cap="none" spc="0">
                          <a:solidFill>
                            <a:schemeClr val="tx1"/>
                          </a:solidFill>
                          <a:effectLst/>
                        </a:rPr>
                        <a:t>Description</a:t>
                      </a:r>
                    </a:p>
                  </a:txBody>
                  <a:tcPr marL="43686" marR="16779" marT="12482" marB="93614" anchor="b">
                    <a:lnL w="12700" cmpd="sng">
                      <a:noFill/>
                    </a:lnL>
                    <a:lnR w="12700" cmpd="sng">
                      <a:noFill/>
                    </a:lnR>
                    <a:lnT w="9525" cap="flat" cmpd="sng" algn="ctr">
                      <a:noFill/>
                      <a:prstDash val="solid"/>
                    </a:lnT>
                    <a:lnB w="38100" cmpd="sng">
                      <a:noFill/>
                    </a:lnB>
                    <a:solidFill>
                      <a:schemeClr val="bg1">
                        <a:lumMod val="95000"/>
                      </a:schemeClr>
                    </a:solidFill>
                  </a:tcPr>
                </a:tc>
                <a:extLst>
                  <a:ext uri="{0D108BD9-81ED-4DB2-BD59-A6C34878D82A}">
                    <a16:rowId xmlns:a16="http://schemas.microsoft.com/office/drawing/2014/main" val="1617633087"/>
                  </a:ext>
                </a:extLst>
              </a:tr>
              <a:tr h="1254427">
                <a:tc>
                  <a:txBody>
                    <a:bodyPr/>
                    <a:lstStyle/>
                    <a:p>
                      <a:pPr fontAlgn="t"/>
                      <a:r>
                        <a:rPr lang="en-IN" sz="800" b="1" cap="none" spc="0">
                          <a:solidFill>
                            <a:schemeClr val="tx1"/>
                          </a:solidFill>
                          <a:effectLst/>
                        </a:rPr>
                        <a:t>Incoming Format</a:t>
                      </a:r>
                      <a:endParaRPr lang="en-IN" sz="800" cap="none" spc="0">
                        <a:solidFill>
                          <a:schemeClr val="tx1"/>
                        </a:solidFill>
                        <a:effectLst/>
                      </a:endParaRPr>
                    </a:p>
                  </a:txBody>
                  <a:tcPr marL="43686" marR="16779" marT="12482" marB="93614">
                    <a:lnL w="12700" cap="flat" cmpd="sng" algn="ctr">
                      <a:solidFill>
                        <a:schemeClr val="tx1"/>
                      </a:solid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fontAlgn="t"/>
                      <a:r>
                        <a:rPr lang="en-US" sz="800" cap="none" spc="0">
                          <a:solidFill>
                            <a:schemeClr val="tx1"/>
                          </a:solidFill>
                          <a:effectLst/>
                        </a:rPr>
                        <a:t>Specify format of incoming message.</a:t>
                      </a:r>
                    </a:p>
                    <a:p>
                      <a:pPr fontAlgn="t">
                        <a:buFont typeface="Arial" panose="020B0604020202020204" pitchFamily="34" charset="0"/>
                        <a:buChar char="•"/>
                      </a:pPr>
                      <a:r>
                        <a:rPr lang="en-US" sz="800" b="1" cap="none" spc="0">
                          <a:solidFill>
                            <a:schemeClr val="tx1"/>
                          </a:solidFill>
                          <a:effectLst/>
                        </a:rPr>
                        <a:t>XML (Same Format)</a:t>
                      </a:r>
                      <a:endParaRPr lang="en-US" sz="800" cap="none" spc="0">
                        <a:solidFill>
                          <a:schemeClr val="tx1"/>
                        </a:solidFill>
                        <a:effectLst/>
                      </a:endParaRPr>
                    </a:p>
                    <a:p>
                      <a:pPr fontAlgn="t">
                        <a:buFont typeface="Arial" panose="020B0604020202020204" pitchFamily="34" charset="0"/>
                        <a:buChar char="•"/>
                      </a:pPr>
                      <a:r>
                        <a:rPr lang="en-US" sz="800" cap="none" spc="0">
                          <a:solidFill>
                            <a:schemeClr val="tx1"/>
                          </a:solidFill>
                          <a:effectLst/>
                        </a:rPr>
                        <a:t>If messages from different routes are of the same format</a:t>
                      </a:r>
                    </a:p>
                    <a:p>
                      <a:pPr fontAlgn="t">
                        <a:buFont typeface="Arial" panose="020B0604020202020204" pitchFamily="34" charset="0"/>
                        <a:buChar char="•"/>
                      </a:pPr>
                      <a:r>
                        <a:rPr lang="en-US" sz="800" b="1" cap="none" spc="0">
                          <a:solidFill>
                            <a:schemeClr val="tx1"/>
                          </a:solidFill>
                          <a:effectLst/>
                        </a:rPr>
                        <a:t>XML (Different Format)</a:t>
                      </a:r>
                      <a:endParaRPr lang="en-US" sz="800" cap="none" spc="0">
                        <a:solidFill>
                          <a:schemeClr val="tx1"/>
                        </a:solidFill>
                        <a:effectLst/>
                      </a:endParaRPr>
                    </a:p>
                    <a:p>
                      <a:pPr fontAlgn="t">
                        <a:buFont typeface="Arial" panose="020B0604020202020204" pitchFamily="34" charset="0"/>
                        <a:buChar char="•"/>
                      </a:pPr>
                      <a:r>
                        <a:rPr lang="en-US" sz="800" cap="none" spc="0">
                          <a:solidFill>
                            <a:schemeClr val="tx1"/>
                          </a:solidFill>
                          <a:effectLst/>
                        </a:rPr>
                        <a:t>If messages from different routes are of the different format</a:t>
                      </a:r>
                    </a:p>
                    <a:p>
                      <a:pPr fontAlgn="t">
                        <a:buFont typeface="Arial" panose="020B0604020202020204" pitchFamily="34" charset="0"/>
                        <a:buChar char="•"/>
                      </a:pPr>
                      <a:r>
                        <a:rPr lang="en-US" sz="800" b="1" cap="none" spc="0">
                          <a:solidFill>
                            <a:schemeClr val="tx1"/>
                          </a:solidFill>
                          <a:effectLst/>
                        </a:rPr>
                        <a:t>Plain Text</a:t>
                      </a:r>
                      <a:endParaRPr lang="en-US" sz="800" cap="none" spc="0">
                        <a:solidFill>
                          <a:schemeClr val="tx1"/>
                        </a:solidFill>
                        <a:effectLst/>
                      </a:endParaRPr>
                    </a:p>
                    <a:p>
                      <a:pPr fontAlgn="t">
                        <a:buFont typeface="Arial" panose="020B0604020202020204" pitchFamily="34" charset="0"/>
                        <a:buChar char="•"/>
                      </a:pPr>
                      <a:r>
                        <a:rPr lang="en-US" sz="800" cap="none" spc="0">
                          <a:solidFill>
                            <a:schemeClr val="tx1"/>
                          </a:solidFill>
                          <a:effectLst/>
                        </a:rPr>
                        <a:t>If messages from different routes are of the plain text format</a:t>
                      </a:r>
                    </a:p>
                    <a:p>
                      <a:pPr fontAlgn="t">
                        <a:buFont typeface="Arial" panose="020B0604020202020204" pitchFamily="34" charset="0"/>
                        <a:buChar char="•"/>
                      </a:pPr>
                      <a:r>
                        <a:rPr lang="en-US" sz="800" b="1" cap="none" spc="0">
                          <a:solidFill>
                            <a:schemeClr val="tx1"/>
                          </a:solidFill>
                          <a:effectLst/>
                        </a:rPr>
                        <a:t>Any</a:t>
                      </a:r>
                      <a:endParaRPr lang="en-US" sz="800" cap="none" spc="0">
                        <a:solidFill>
                          <a:schemeClr val="tx1"/>
                        </a:solidFill>
                        <a:effectLst/>
                      </a:endParaRPr>
                    </a:p>
                    <a:p>
                      <a:pPr fontAlgn="t">
                        <a:buFont typeface="Arial" panose="020B0604020202020204" pitchFamily="34" charset="0"/>
                        <a:buChar char="•"/>
                      </a:pPr>
                      <a:r>
                        <a:rPr lang="en-US" sz="800" cap="none" spc="0">
                          <a:solidFill>
                            <a:schemeClr val="tx1"/>
                          </a:solidFill>
                          <a:effectLst/>
                        </a:rPr>
                        <a:t>If you want to combine any incoming messages independent of their format</a:t>
                      </a:r>
                    </a:p>
                  </a:txBody>
                  <a:tcPr marL="43686" marR="16779" marT="12482" marB="93614">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extLst>
                  <a:ext uri="{0D108BD9-81ED-4DB2-BD59-A6C34878D82A}">
                    <a16:rowId xmlns:a16="http://schemas.microsoft.com/office/drawing/2014/main" val="1535066187"/>
                  </a:ext>
                </a:extLst>
              </a:tr>
              <a:tr h="2752249">
                <a:tc>
                  <a:txBody>
                    <a:bodyPr/>
                    <a:lstStyle/>
                    <a:p>
                      <a:pPr fontAlgn="t"/>
                      <a:r>
                        <a:rPr lang="en-IN" sz="800" b="1" cap="none" spc="0">
                          <a:solidFill>
                            <a:schemeClr val="tx1"/>
                          </a:solidFill>
                          <a:effectLst/>
                        </a:rPr>
                        <a:t>Aggregation Algorithm</a:t>
                      </a:r>
                      <a:endParaRPr lang="en-IN" sz="800" cap="none" spc="0">
                        <a:solidFill>
                          <a:schemeClr val="tx1"/>
                        </a:solidFill>
                        <a:effectLst/>
                      </a:endParaRPr>
                    </a:p>
                  </a:txBody>
                  <a:tcPr marL="43686" marR="16779" marT="12482" marB="93614">
                    <a:lnL w="12700"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fontAlgn="t"/>
                      <a:r>
                        <a:rPr lang="en-US" sz="800" cap="none" spc="0">
                          <a:solidFill>
                            <a:schemeClr val="tx1"/>
                          </a:solidFill>
                          <a:effectLst/>
                        </a:rPr>
                        <a:t>There are the following options:</a:t>
                      </a:r>
                    </a:p>
                    <a:p>
                      <a:pPr fontAlgn="t">
                        <a:buFont typeface="Arial" panose="020B0604020202020204" pitchFamily="34" charset="0"/>
                        <a:buChar char="•"/>
                      </a:pPr>
                      <a:r>
                        <a:rPr lang="en-US" sz="800" b="1" cap="none" spc="0">
                          <a:solidFill>
                            <a:schemeClr val="tx1"/>
                          </a:solidFill>
                          <a:effectLst/>
                        </a:rPr>
                        <a:t>Combine</a:t>
                      </a:r>
                      <a:r>
                        <a:rPr lang="en-US" sz="800" cap="none" spc="0">
                          <a:solidFill>
                            <a:schemeClr val="tx1"/>
                          </a:solidFill>
                          <a:effectLst/>
                        </a:rPr>
                        <a:t> (can only be selected if for </a:t>
                      </a:r>
                      <a:r>
                        <a:rPr lang="en-US" sz="800" b="1" cap="none" spc="0">
                          <a:solidFill>
                            <a:schemeClr val="tx1"/>
                          </a:solidFill>
                          <a:effectLst/>
                        </a:rPr>
                        <a:t>Incoming Format</a:t>
                      </a:r>
                      <a:r>
                        <a:rPr lang="en-US" sz="800" cap="none" spc="0">
                          <a:solidFill>
                            <a:schemeClr val="tx1"/>
                          </a:solidFill>
                          <a:effectLst/>
                        </a:rPr>
                        <a:t> you have selected </a:t>
                      </a:r>
                      <a:r>
                        <a:rPr lang="en-US" sz="800" b="1" cap="none" spc="0">
                          <a:solidFill>
                            <a:schemeClr val="tx1"/>
                          </a:solidFill>
                          <a:effectLst/>
                        </a:rPr>
                        <a:t>XML (Same Format)</a:t>
                      </a:r>
                      <a:r>
                        <a:rPr lang="en-US" sz="800" cap="none" spc="0">
                          <a:solidFill>
                            <a:schemeClr val="tx1"/>
                          </a:solidFill>
                          <a:effectLst/>
                        </a:rPr>
                        <a:t> or </a:t>
                      </a:r>
                      <a:r>
                        <a:rPr lang="en-US" sz="800" b="1" cap="none" spc="0">
                          <a:solidFill>
                            <a:schemeClr val="tx1"/>
                          </a:solidFill>
                          <a:effectLst/>
                        </a:rPr>
                        <a:t>XML (Different Format)</a:t>
                      </a:r>
                      <a:r>
                        <a:rPr lang="en-US" sz="800" cap="none" spc="0">
                          <a:solidFill>
                            <a:schemeClr val="tx1"/>
                          </a:solidFill>
                          <a:effectLst/>
                        </a:rPr>
                        <a:t>)</a:t>
                      </a:r>
                    </a:p>
                    <a:p>
                      <a:pPr fontAlgn="t">
                        <a:buFont typeface="Arial" panose="020B0604020202020204" pitchFamily="34" charset="0"/>
                        <a:buChar char="•"/>
                      </a:pPr>
                      <a:r>
                        <a:rPr lang="en-US" sz="800" cap="none" spc="0">
                          <a:solidFill>
                            <a:schemeClr val="tx1"/>
                          </a:solidFill>
                          <a:effectLst/>
                        </a:rPr>
                        <a:t>Combine the incoming messages without any conditions. The messages are combined in Multimapping format.</a:t>
                      </a:r>
                      <a:r>
                        <a:rPr lang="en-US" sz="800" b="1" cap="none" spc="0">
                          <a:solidFill>
                            <a:schemeClr val="tx1"/>
                          </a:solidFill>
                          <a:effectLst/>
                        </a:rPr>
                        <a:t>Note</a:t>
                      </a:r>
                    </a:p>
                    <a:p>
                      <a:pPr fontAlgn="t">
                        <a:buFont typeface="Arial" panose="020B0604020202020204" pitchFamily="34" charset="0"/>
                        <a:buChar char="•"/>
                      </a:pPr>
                      <a:r>
                        <a:rPr lang="en-US" sz="800" cap="none" spc="0">
                          <a:solidFill>
                            <a:schemeClr val="tx1"/>
                          </a:solidFill>
                          <a:effectLst/>
                        </a:rPr>
                        <a:t>In case you are using the mapping step to map the output of this strategy, you can have the source XSD in the LHS and specify the Occurrence as 0..Unbounded.</a:t>
                      </a:r>
                    </a:p>
                    <a:p>
                      <a:pPr fontAlgn="t">
                        <a:buFont typeface="Arial" panose="020B0604020202020204" pitchFamily="34" charset="0"/>
                        <a:buChar char="•"/>
                      </a:pPr>
                      <a:r>
                        <a:rPr lang="en-US" sz="800" b="1" cap="none" spc="0">
                          <a:solidFill>
                            <a:schemeClr val="tx1"/>
                          </a:solidFill>
                          <a:effectLst/>
                        </a:rPr>
                        <a:t>Combine at XPath</a:t>
                      </a:r>
                      <a:r>
                        <a:rPr lang="en-US" sz="800" cap="none" spc="0">
                          <a:solidFill>
                            <a:schemeClr val="tx1"/>
                          </a:solidFill>
                          <a:effectLst/>
                        </a:rPr>
                        <a:t> (can only be selected if for </a:t>
                      </a:r>
                      <a:r>
                        <a:rPr lang="en-US" sz="800" b="1" cap="none" spc="0">
                          <a:solidFill>
                            <a:schemeClr val="tx1"/>
                          </a:solidFill>
                          <a:effectLst/>
                        </a:rPr>
                        <a:t>Incoming Format</a:t>
                      </a:r>
                      <a:r>
                        <a:rPr lang="en-US" sz="800" cap="none" spc="0">
                          <a:solidFill>
                            <a:schemeClr val="tx1"/>
                          </a:solidFill>
                          <a:effectLst/>
                        </a:rPr>
                        <a:t> you have selected </a:t>
                      </a:r>
                      <a:r>
                        <a:rPr lang="en-US" sz="800" b="1" cap="none" spc="0">
                          <a:solidFill>
                            <a:schemeClr val="tx1"/>
                          </a:solidFill>
                          <a:effectLst/>
                        </a:rPr>
                        <a:t>XML (Same Format)</a:t>
                      </a:r>
                      <a:r>
                        <a:rPr lang="en-US" sz="800" cap="none" spc="0">
                          <a:solidFill>
                            <a:schemeClr val="tx1"/>
                          </a:solidFill>
                          <a:effectLst/>
                        </a:rPr>
                        <a:t>)</a:t>
                      </a:r>
                    </a:p>
                    <a:p>
                      <a:pPr fontAlgn="t">
                        <a:buFont typeface="Arial" panose="020B0604020202020204" pitchFamily="34" charset="0"/>
                        <a:buChar char="•"/>
                      </a:pPr>
                      <a:r>
                        <a:rPr lang="en-US" sz="800" cap="none" spc="0">
                          <a:solidFill>
                            <a:schemeClr val="tx1"/>
                          </a:solidFill>
                          <a:effectLst/>
                        </a:rPr>
                        <a:t>Combine the incoming messages at the specified XPath.</a:t>
                      </a:r>
                    </a:p>
                    <a:p>
                      <a:pPr fontAlgn="t">
                        <a:buFont typeface="Arial" panose="020B0604020202020204" pitchFamily="34" charset="0"/>
                        <a:buChar char="•"/>
                      </a:pPr>
                      <a:r>
                        <a:rPr lang="en-US" sz="800" b="1" cap="none" spc="0">
                          <a:solidFill>
                            <a:schemeClr val="tx1"/>
                          </a:solidFill>
                          <a:effectLst/>
                        </a:rPr>
                        <a:t>Concatenate</a:t>
                      </a:r>
                      <a:r>
                        <a:rPr lang="en-US" sz="800" cap="none" spc="0">
                          <a:solidFill>
                            <a:schemeClr val="tx1"/>
                          </a:solidFill>
                          <a:effectLst/>
                        </a:rPr>
                        <a:t> (can only be selected if for </a:t>
                      </a:r>
                      <a:r>
                        <a:rPr lang="en-US" sz="800" b="1" cap="none" spc="0">
                          <a:solidFill>
                            <a:schemeClr val="tx1"/>
                          </a:solidFill>
                          <a:effectLst/>
                        </a:rPr>
                        <a:t>Incoming Format</a:t>
                      </a:r>
                      <a:r>
                        <a:rPr lang="en-US" sz="800" cap="none" spc="0">
                          <a:solidFill>
                            <a:schemeClr val="tx1"/>
                          </a:solidFill>
                          <a:effectLst/>
                        </a:rPr>
                        <a:t> you have selected </a:t>
                      </a:r>
                      <a:r>
                        <a:rPr lang="en-US" sz="800" b="1" cap="none" spc="0">
                          <a:solidFill>
                            <a:schemeClr val="tx1"/>
                          </a:solidFill>
                          <a:effectLst/>
                        </a:rPr>
                        <a:t>Plain Text</a:t>
                      </a:r>
                      <a:r>
                        <a:rPr lang="en-US" sz="800" cap="none" spc="0">
                          <a:solidFill>
                            <a:schemeClr val="tx1"/>
                          </a:solidFill>
                          <a:effectLst/>
                        </a:rPr>
                        <a:t>)</a:t>
                      </a:r>
                    </a:p>
                    <a:p>
                      <a:pPr fontAlgn="t">
                        <a:buFont typeface="Arial" panose="020B0604020202020204" pitchFamily="34" charset="0"/>
                        <a:buChar char="•"/>
                      </a:pPr>
                      <a:r>
                        <a:rPr lang="en-US" sz="800" cap="none" spc="0">
                          <a:solidFill>
                            <a:schemeClr val="tx1"/>
                          </a:solidFill>
                          <a:effectLst/>
                        </a:rPr>
                        <a:t>Concatenate the information from the different sources one after another</a:t>
                      </a:r>
                    </a:p>
                    <a:p>
                      <a:pPr fontAlgn="t">
                        <a:buFont typeface="Arial" panose="020B0604020202020204" pitchFamily="34" charset="0"/>
                        <a:buChar char="•"/>
                      </a:pPr>
                      <a:r>
                        <a:rPr lang="en-US" sz="800" b="1" cap="none" spc="0">
                          <a:solidFill>
                            <a:schemeClr val="tx1"/>
                          </a:solidFill>
                          <a:effectLst/>
                        </a:rPr>
                        <a:t>Zip</a:t>
                      </a:r>
                      <a:endParaRPr lang="en-US" sz="800" cap="none" spc="0">
                        <a:solidFill>
                          <a:schemeClr val="tx1"/>
                        </a:solidFill>
                        <a:effectLst/>
                      </a:endParaRPr>
                    </a:p>
                    <a:p>
                      <a:pPr fontAlgn="t">
                        <a:buFont typeface="Arial" panose="020B0604020202020204" pitchFamily="34" charset="0"/>
                        <a:buChar char="•"/>
                      </a:pPr>
                      <a:r>
                        <a:rPr lang="en-US" sz="800" cap="none" spc="0">
                          <a:solidFill>
                            <a:schemeClr val="tx1"/>
                          </a:solidFill>
                          <a:effectLst/>
                        </a:rPr>
                        <a:t>Aggregates files to an archive (</a:t>
                      </a:r>
                      <a:r>
                        <a:rPr lang="en-US" sz="800" cap="none" spc="0">
                          <a:solidFill>
                            <a:schemeClr val="tx1"/>
                          </a:solidFill>
                          <a:effectLst/>
                          <a:latin typeface="Monaco"/>
                        </a:rPr>
                        <a:t>.zip</a:t>
                      </a:r>
                      <a:r>
                        <a:rPr lang="en-US" sz="800" cap="none" spc="0">
                          <a:solidFill>
                            <a:schemeClr val="tx1"/>
                          </a:solidFill>
                          <a:effectLst/>
                        </a:rPr>
                        <a:t>) file.</a:t>
                      </a:r>
                    </a:p>
                    <a:p>
                      <a:pPr fontAlgn="t">
                        <a:buFont typeface="Arial" panose="020B0604020202020204" pitchFamily="34" charset="0"/>
                        <a:buChar char="•"/>
                      </a:pPr>
                      <a:r>
                        <a:rPr lang="en-US" sz="800" b="1" cap="none" spc="0">
                          <a:solidFill>
                            <a:schemeClr val="tx1"/>
                          </a:solidFill>
                          <a:effectLst/>
                        </a:rPr>
                        <a:t>Caution</a:t>
                      </a:r>
                    </a:p>
                    <a:p>
                      <a:pPr fontAlgn="t">
                        <a:buFont typeface="Arial" panose="020B0604020202020204" pitchFamily="34" charset="0"/>
                        <a:buChar char="•"/>
                      </a:pPr>
                      <a:r>
                        <a:rPr lang="en-US" sz="800" cap="none" spc="0">
                          <a:solidFill>
                            <a:schemeClr val="tx1"/>
                          </a:solidFill>
                          <a:effectLst/>
                        </a:rPr>
                        <a:t>With this option, empty messages will not be included in the generated archive files.</a:t>
                      </a:r>
                    </a:p>
                    <a:p>
                      <a:pPr fontAlgn="t">
                        <a:buFont typeface="Arial" panose="020B0604020202020204" pitchFamily="34" charset="0"/>
                        <a:buChar char="•"/>
                      </a:pPr>
                      <a:r>
                        <a:rPr lang="en-US" sz="800" b="1" cap="none" spc="0">
                          <a:solidFill>
                            <a:schemeClr val="tx1"/>
                          </a:solidFill>
                          <a:effectLst/>
                        </a:rPr>
                        <a:t>Tar</a:t>
                      </a:r>
                      <a:endParaRPr lang="en-US" sz="800" cap="none" spc="0">
                        <a:solidFill>
                          <a:schemeClr val="tx1"/>
                        </a:solidFill>
                        <a:effectLst/>
                      </a:endParaRPr>
                    </a:p>
                    <a:p>
                      <a:pPr fontAlgn="t">
                        <a:buFont typeface="Arial" panose="020B0604020202020204" pitchFamily="34" charset="0"/>
                        <a:buChar char="•"/>
                      </a:pPr>
                      <a:r>
                        <a:rPr lang="en-US" sz="800" cap="none" spc="0">
                          <a:solidFill>
                            <a:schemeClr val="tx1"/>
                          </a:solidFill>
                          <a:effectLst/>
                        </a:rPr>
                        <a:t>Aggregates files to an archive (</a:t>
                      </a:r>
                      <a:r>
                        <a:rPr lang="en-US" sz="800" cap="none" spc="0">
                          <a:solidFill>
                            <a:schemeClr val="tx1"/>
                          </a:solidFill>
                          <a:effectLst/>
                          <a:latin typeface="Monaco"/>
                        </a:rPr>
                        <a:t>.tar</a:t>
                      </a:r>
                      <a:r>
                        <a:rPr lang="en-US" sz="800" cap="none" spc="0">
                          <a:solidFill>
                            <a:schemeClr val="tx1"/>
                          </a:solidFill>
                          <a:effectLst/>
                        </a:rPr>
                        <a:t>) file.</a:t>
                      </a:r>
                    </a:p>
                    <a:p>
                      <a:pPr fontAlgn="t">
                        <a:buFont typeface="Arial" panose="020B0604020202020204" pitchFamily="34" charset="0"/>
                        <a:buChar char="•"/>
                      </a:pPr>
                      <a:r>
                        <a:rPr lang="en-US" sz="800" b="1" cap="none" spc="0">
                          <a:solidFill>
                            <a:schemeClr val="tx1"/>
                          </a:solidFill>
                          <a:effectLst/>
                        </a:rPr>
                        <a:t>Caution</a:t>
                      </a:r>
                    </a:p>
                    <a:p>
                      <a:pPr fontAlgn="t">
                        <a:buFont typeface="Arial" panose="020B0604020202020204" pitchFamily="34" charset="0"/>
                        <a:buChar char="•"/>
                      </a:pPr>
                      <a:r>
                        <a:rPr lang="en-US" sz="800" cap="none" spc="0">
                          <a:solidFill>
                            <a:schemeClr val="tx1"/>
                          </a:solidFill>
                          <a:effectLst/>
                        </a:rPr>
                        <a:t>With this option, empty messages will not be included in the generated archive files.</a:t>
                      </a:r>
                    </a:p>
                    <a:p>
                      <a:pPr fontAlgn="t"/>
                      <a:r>
                        <a:rPr lang="en-US" sz="800" b="1" cap="none" spc="0">
                          <a:solidFill>
                            <a:schemeClr val="tx1"/>
                          </a:solidFill>
                          <a:effectLst/>
                        </a:rPr>
                        <a:t>Remember</a:t>
                      </a:r>
                    </a:p>
                    <a:p>
                      <a:pPr fontAlgn="t"/>
                      <a:r>
                        <a:rPr lang="en-US" sz="800" cap="none" spc="0">
                          <a:solidFill>
                            <a:schemeClr val="tx1"/>
                          </a:solidFill>
                          <a:effectLst/>
                        </a:rPr>
                        <a:t>Any information that is in the header or property of a previous step is not aggregated by a Gather step.</a:t>
                      </a:r>
                    </a:p>
                  </a:txBody>
                  <a:tcPr marL="43686" marR="16779" marT="12482" marB="93614">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184921782"/>
                  </a:ext>
                </a:extLst>
              </a:tr>
              <a:tr h="380697">
                <a:tc>
                  <a:txBody>
                    <a:bodyPr/>
                    <a:lstStyle/>
                    <a:p>
                      <a:pPr fontAlgn="t"/>
                      <a:r>
                        <a:rPr lang="en-US" sz="800" b="1" cap="none" spc="0">
                          <a:solidFill>
                            <a:schemeClr val="tx1"/>
                          </a:solidFill>
                          <a:effectLst/>
                        </a:rPr>
                        <a:t>Combine from source (XPath)</a:t>
                      </a:r>
                      <a:endParaRPr lang="en-US" sz="800" cap="none" spc="0">
                        <a:solidFill>
                          <a:schemeClr val="tx1"/>
                        </a:solidFill>
                        <a:effectLst/>
                      </a:endParaRPr>
                    </a:p>
                    <a:p>
                      <a:pPr fontAlgn="t"/>
                      <a:r>
                        <a:rPr lang="en-US" sz="800" cap="none" spc="0">
                          <a:solidFill>
                            <a:schemeClr val="tx1"/>
                          </a:solidFill>
                          <a:effectLst/>
                        </a:rPr>
                        <a:t>(Enabled only if for </a:t>
                      </a:r>
                      <a:r>
                        <a:rPr lang="en-US" sz="800" b="1" cap="none" spc="0">
                          <a:solidFill>
                            <a:schemeClr val="tx1"/>
                          </a:solidFill>
                          <a:effectLst/>
                        </a:rPr>
                        <a:t>Aggregation Algorithm</a:t>
                      </a:r>
                      <a:r>
                        <a:rPr lang="en-US" sz="800" cap="none" spc="0">
                          <a:solidFill>
                            <a:schemeClr val="tx1"/>
                          </a:solidFill>
                          <a:effectLst/>
                        </a:rPr>
                        <a:t> the option </a:t>
                      </a:r>
                      <a:r>
                        <a:rPr lang="en-US" sz="800" b="1" cap="none" spc="0">
                          <a:solidFill>
                            <a:schemeClr val="tx1"/>
                          </a:solidFill>
                          <a:effectLst/>
                        </a:rPr>
                        <a:t>Combine at XPath</a:t>
                      </a:r>
                      <a:r>
                        <a:rPr lang="en-US" sz="800" cap="none" spc="0">
                          <a:solidFill>
                            <a:schemeClr val="tx1"/>
                          </a:solidFill>
                          <a:effectLst/>
                        </a:rPr>
                        <a:t> is selected)</a:t>
                      </a:r>
                    </a:p>
                  </a:txBody>
                  <a:tcPr marL="43686" marR="16779" marT="12482" marB="93614">
                    <a:lnL w="12700" cap="flat" cmpd="sng" algn="ctr">
                      <a:solidFill>
                        <a:schemeClr val="tx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fontAlgn="t"/>
                      <a:r>
                        <a:rPr lang="en-US" sz="800" cap="none" spc="0">
                          <a:solidFill>
                            <a:schemeClr val="tx1"/>
                          </a:solidFill>
                          <a:effectLst/>
                        </a:rPr>
                        <a:t>XPath of the node that you are using as reference in the source message to retrieve the information.</a:t>
                      </a:r>
                    </a:p>
                  </a:txBody>
                  <a:tcPr marL="43686" marR="16779" marT="12482" marB="93614">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2231377579"/>
                  </a:ext>
                </a:extLst>
              </a:tr>
              <a:tr h="380697">
                <a:tc>
                  <a:txBody>
                    <a:bodyPr/>
                    <a:lstStyle/>
                    <a:p>
                      <a:pPr fontAlgn="t"/>
                      <a:r>
                        <a:rPr lang="en-US" sz="800" b="1" cap="none" spc="0">
                          <a:solidFill>
                            <a:schemeClr val="tx1"/>
                          </a:solidFill>
                          <a:effectLst/>
                        </a:rPr>
                        <a:t>Combine at target (XPath)</a:t>
                      </a:r>
                      <a:endParaRPr lang="en-US" sz="800" cap="none" spc="0">
                        <a:solidFill>
                          <a:schemeClr val="tx1"/>
                        </a:solidFill>
                        <a:effectLst/>
                      </a:endParaRPr>
                    </a:p>
                    <a:p>
                      <a:pPr fontAlgn="t"/>
                      <a:r>
                        <a:rPr lang="en-US" sz="800" cap="none" spc="0">
                          <a:solidFill>
                            <a:schemeClr val="tx1"/>
                          </a:solidFill>
                          <a:effectLst/>
                        </a:rPr>
                        <a:t>(Enabled only if for </a:t>
                      </a:r>
                      <a:r>
                        <a:rPr lang="en-US" sz="800" b="1" cap="none" spc="0">
                          <a:solidFill>
                            <a:schemeClr val="tx1"/>
                          </a:solidFill>
                          <a:effectLst/>
                        </a:rPr>
                        <a:t>Aggregation Algorithm</a:t>
                      </a:r>
                      <a:r>
                        <a:rPr lang="en-US" sz="800" cap="none" spc="0">
                          <a:solidFill>
                            <a:schemeClr val="tx1"/>
                          </a:solidFill>
                          <a:effectLst/>
                        </a:rPr>
                        <a:t> the option </a:t>
                      </a:r>
                      <a:r>
                        <a:rPr lang="en-US" sz="800" b="1" cap="none" spc="0">
                          <a:solidFill>
                            <a:schemeClr val="tx1"/>
                          </a:solidFill>
                          <a:effectLst/>
                        </a:rPr>
                        <a:t>Combine at XPath</a:t>
                      </a:r>
                      <a:r>
                        <a:rPr lang="en-US" sz="800" cap="none" spc="0">
                          <a:solidFill>
                            <a:schemeClr val="tx1"/>
                          </a:solidFill>
                          <a:effectLst/>
                        </a:rPr>
                        <a:t> is selected)</a:t>
                      </a:r>
                    </a:p>
                  </a:txBody>
                  <a:tcPr marL="43686" marR="16779" marT="12482" marB="93614">
                    <a:lnL w="12700"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fontAlgn="t"/>
                      <a:r>
                        <a:rPr lang="en-US" sz="800" cap="none" spc="0">
                          <a:solidFill>
                            <a:schemeClr val="tx1"/>
                          </a:solidFill>
                          <a:effectLst/>
                        </a:rPr>
                        <a:t>XPath of node that acts as the root for combined message.</a:t>
                      </a:r>
                    </a:p>
                  </a:txBody>
                  <a:tcPr marL="43686" marR="16779" marT="12482" marB="93614">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627862303"/>
                  </a:ext>
                </a:extLst>
              </a:tr>
              <a:tr h="505516">
                <a:tc>
                  <a:txBody>
                    <a:bodyPr/>
                    <a:lstStyle/>
                    <a:p>
                      <a:pPr fontAlgn="t"/>
                      <a:r>
                        <a:rPr lang="en-US" sz="800" b="1" cap="none" spc="0">
                          <a:solidFill>
                            <a:schemeClr val="tx1"/>
                          </a:solidFill>
                          <a:effectLst/>
                        </a:rPr>
                        <a:t>File Name</a:t>
                      </a:r>
                      <a:endParaRPr lang="en-US" sz="800" cap="none" spc="0">
                        <a:solidFill>
                          <a:schemeClr val="tx1"/>
                        </a:solidFill>
                        <a:effectLst/>
                      </a:endParaRPr>
                    </a:p>
                    <a:p>
                      <a:pPr fontAlgn="t"/>
                      <a:r>
                        <a:rPr lang="en-US" sz="800" cap="none" spc="0">
                          <a:solidFill>
                            <a:schemeClr val="tx1"/>
                          </a:solidFill>
                          <a:effectLst/>
                        </a:rPr>
                        <a:t>(Enabled only if for </a:t>
                      </a:r>
                      <a:r>
                        <a:rPr lang="en-US" sz="800" b="1" cap="none" spc="0">
                          <a:solidFill>
                            <a:schemeClr val="tx1"/>
                          </a:solidFill>
                          <a:effectLst/>
                        </a:rPr>
                        <a:t>Aggregation Algorithm</a:t>
                      </a:r>
                      <a:r>
                        <a:rPr lang="en-US" sz="800" cap="none" spc="0">
                          <a:solidFill>
                            <a:schemeClr val="tx1"/>
                          </a:solidFill>
                          <a:effectLst/>
                        </a:rPr>
                        <a:t> the option </a:t>
                      </a:r>
                      <a:r>
                        <a:rPr lang="en-US" sz="800" b="1" cap="none" spc="0">
                          <a:solidFill>
                            <a:schemeClr val="tx1"/>
                          </a:solidFill>
                          <a:effectLst/>
                        </a:rPr>
                        <a:t>Zip</a:t>
                      </a:r>
                      <a:r>
                        <a:rPr lang="en-US" sz="800" cap="none" spc="0">
                          <a:solidFill>
                            <a:schemeClr val="tx1"/>
                          </a:solidFill>
                          <a:effectLst/>
                        </a:rPr>
                        <a:t> or </a:t>
                      </a:r>
                      <a:r>
                        <a:rPr lang="en-US" sz="800" b="1" cap="none" spc="0">
                          <a:solidFill>
                            <a:schemeClr val="tx1"/>
                          </a:solidFill>
                          <a:effectLst/>
                        </a:rPr>
                        <a:t>Tar</a:t>
                      </a:r>
                      <a:r>
                        <a:rPr lang="en-US" sz="800" cap="none" spc="0">
                          <a:solidFill>
                            <a:schemeClr val="tx1"/>
                          </a:solidFill>
                          <a:effectLst/>
                        </a:rPr>
                        <a:t> is selected)</a:t>
                      </a:r>
                    </a:p>
                  </a:txBody>
                  <a:tcPr marL="43686" marR="16779" marT="12482" marB="93614">
                    <a:lnL w="12700" cap="flat" cmpd="sng" algn="ctr">
                      <a:solidFill>
                        <a:schemeClr val="tx1"/>
                      </a:solid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fontAlgn="t"/>
                      <a:r>
                        <a:rPr lang="en-US" sz="800" cap="none" spc="0">
                          <a:solidFill>
                            <a:schemeClr val="tx1"/>
                          </a:solidFill>
                          <a:effectLst/>
                        </a:rPr>
                        <a:t>Specify a simple expression to define unique file names within the archive.</a:t>
                      </a:r>
                    </a:p>
                    <a:p>
                      <a:pPr fontAlgn="t"/>
                      <a:r>
                        <a:rPr lang="en-US" sz="800" cap="none" spc="0">
                          <a:solidFill>
                            <a:schemeClr val="tx1"/>
                          </a:solidFill>
                          <a:effectLst/>
                        </a:rPr>
                        <a:t>If not specified, header CamelFileName is evaluated. In case the header is not available at runtime, a unique file name will be generated</a:t>
                      </a:r>
                    </a:p>
                  </a:txBody>
                  <a:tcPr marL="43686" marR="16779" marT="12482" marB="93614">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1188302449"/>
                  </a:ext>
                </a:extLst>
              </a:tr>
            </a:tbl>
          </a:graphicData>
        </a:graphic>
      </p:graphicFrame>
    </p:spTree>
    <p:extLst>
      <p:ext uri="{BB962C8B-B14F-4D97-AF65-F5344CB8AC3E}">
        <p14:creationId xmlns:p14="http://schemas.microsoft.com/office/powerpoint/2010/main" val="3910075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3FECA144-C661-444D-A55B-10C8DF0F780F}"/>
              </a:ext>
            </a:extLst>
          </p:cNvPr>
          <p:cNvSpPr>
            <a:spLocks noGrp="1" noChangeArrowheads="1"/>
          </p:cNvSpPr>
          <p:nvPr>
            <p:ph type="title"/>
          </p:nvPr>
        </p:nvSpPr>
        <p:spPr bwMode="auto">
          <a:xfrm>
            <a:off x="643467" y="321734"/>
            <a:ext cx="4970877" cy="113573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eaLnBrk="1" fontAlgn="base" hangingPunct="1">
              <a:spcAft>
                <a:spcPct val="0"/>
              </a:spcAft>
              <a:buClrTx/>
              <a:buSzTx/>
              <a:tabLst/>
            </a:pPr>
            <a:r>
              <a:rPr kumimoji="0" lang="en-US" altLang="en-US" sz="2500" b="0" i="0" u="none" strike="noStrike" kern="1200" cap="none" normalizeH="0" baseline="0">
                <a:ln>
                  <a:noFill/>
                </a:ln>
                <a:solidFill>
                  <a:schemeClr val="tx1"/>
                </a:solidFill>
                <a:effectLst/>
                <a:latin typeface="+mj-lt"/>
                <a:ea typeface="+mj-ea"/>
                <a:cs typeface="+mj-cs"/>
              </a:rPr>
              <a:t>Define Router</a:t>
            </a:r>
          </a:p>
          <a:p>
            <a:pPr marL="0" marR="0" lvl="0" indent="0" eaLnBrk="1" fontAlgn="base" hangingPunct="1">
              <a:spcAft>
                <a:spcPct val="0"/>
              </a:spcAft>
              <a:buClrTx/>
              <a:buSzTx/>
              <a:tabLst/>
            </a:pPr>
            <a:br>
              <a:rPr kumimoji="0" lang="en-US" altLang="en-US" sz="2500" b="0" i="0" u="none" strike="noStrike" kern="1200" cap="none" normalizeH="0" baseline="0">
                <a:ln>
                  <a:noFill/>
                </a:ln>
                <a:solidFill>
                  <a:schemeClr val="tx1"/>
                </a:solidFill>
                <a:effectLst/>
                <a:latin typeface="+mj-lt"/>
                <a:ea typeface="+mj-ea"/>
                <a:cs typeface="+mj-cs"/>
              </a:rPr>
            </a:br>
            <a:endParaRPr kumimoji="0" lang="en-US" altLang="en-US" sz="2500" b="0" i="0" u="none" strike="noStrike" kern="1200" cap="none" normalizeH="0" baseline="0">
              <a:ln>
                <a:noFill/>
              </a:ln>
              <a:solidFill>
                <a:schemeClr val="tx1"/>
              </a:solidFill>
              <a:effectLst/>
              <a:latin typeface="+mj-lt"/>
              <a:ea typeface="+mj-ea"/>
              <a:cs typeface="+mj-cs"/>
            </a:endParaRPr>
          </a:p>
        </p:txBody>
      </p:sp>
      <p:sp>
        <p:nvSpPr>
          <p:cNvPr id="6" name="Rectangle 2">
            <a:extLst>
              <a:ext uri="{FF2B5EF4-FFF2-40B4-BE49-F238E27FC236}">
                <a16:creationId xmlns:a16="http://schemas.microsoft.com/office/drawing/2014/main" id="{CB36AEF5-A6CC-4DEE-8D3F-F8BFE40F3078}"/>
              </a:ext>
            </a:extLst>
          </p:cNvPr>
          <p:cNvSpPr>
            <a:spLocks noChangeArrowheads="1"/>
          </p:cNvSpPr>
          <p:nvPr/>
        </p:nvSpPr>
        <p:spPr bwMode="auto">
          <a:xfrm>
            <a:off x="643468" y="1782981"/>
            <a:ext cx="4970877" cy="439398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2000" b="1" i="0" u="none" strike="noStrike" cap="none" normalizeH="0" baseline="0">
                <a:ln>
                  <a:noFill/>
                </a:ln>
                <a:effectLst/>
                <a:latin typeface="+mn-lt"/>
              </a:rPr>
              <a:t>Context</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2000" b="0" i="0" u="none" strike="noStrike" cap="none" normalizeH="0" baseline="0">
                <a:ln>
                  <a:noFill/>
                </a:ln>
                <a:effectLst/>
                <a:latin typeface="+mn-lt"/>
              </a:rPr>
              <a:t>You perform this task when you have to specify conditions based on which the messages are routed to a receiver or an interface during runtime. If the message contains XML payload, you form expressions using the XPath-supported operators. If the message contains non-XML payload, you form expressions using the operators shown in the table below:</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endParaRPr kumimoji="0" lang="en-US" altLang="en-US" sz="2000" b="0" i="0" u="none" strike="noStrike" cap="none" normalizeH="0" baseline="0">
              <a:ln>
                <a:noFill/>
              </a:ln>
              <a:effectLst/>
              <a:latin typeface="+mn-lt"/>
            </a:endParaRPr>
          </a:p>
        </p:txBody>
      </p:sp>
      <p:graphicFrame>
        <p:nvGraphicFramePr>
          <p:cNvPr id="5" name="Content Placeholder 4">
            <a:extLst>
              <a:ext uri="{FF2B5EF4-FFF2-40B4-BE49-F238E27FC236}">
                <a16:creationId xmlns:a16="http://schemas.microsoft.com/office/drawing/2014/main" id="{B75D6E4A-3011-40D4-9E47-202C2AD3CA2C}"/>
              </a:ext>
            </a:extLst>
          </p:cNvPr>
          <p:cNvGraphicFramePr>
            <a:graphicFrameLocks noGrp="1"/>
          </p:cNvGraphicFramePr>
          <p:nvPr>
            <p:ph idx="1"/>
          </p:nvPr>
        </p:nvGraphicFramePr>
        <p:xfrm>
          <a:off x="6257813" y="976068"/>
          <a:ext cx="5290720" cy="4905876"/>
        </p:xfrm>
        <a:graphic>
          <a:graphicData uri="http://schemas.openxmlformats.org/drawingml/2006/table">
            <a:tbl>
              <a:tblPr firstRow="1" bandRow="1"/>
              <a:tblGrid>
                <a:gridCol w="1630056">
                  <a:extLst>
                    <a:ext uri="{9D8B030D-6E8A-4147-A177-3AD203B41FA5}">
                      <a16:colId xmlns:a16="http://schemas.microsoft.com/office/drawing/2014/main" val="4038629135"/>
                    </a:ext>
                  </a:extLst>
                </a:gridCol>
                <a:gridCol w="3660664">
                  <a:extLst>
                    <a:ext uri="{9D8B030D-6E8A-4147-A177-3AD203B41FA5}">
                      <a16:colId xmlns:a16="http://schemas.microsoft.com/office/drawing/2014/main" val="1838306529"/>
                    </a:ext>
                  </a:extLst>
                </a:gridCol>
              </a:tblGrid>
              <a:tr h="283428">
                <a:tc gridSpan="2">
                  <a:txBody>
                    <a:bodyPr/>
                    <a:lstStyle/>
                    <a:p>
                      <a:r>
                        <a:rPr lang="en-US" sz="1200"/>
                        <a:t>Usage of Operators in Non-XML Conditions</a:t>
                      </a:r>
                    </a:p>
                  </a:txBody>
                  <a:tcPr marL="63664" marR="63664" marT="31832" marB="31832" anchor="ctr"/>
                </a:tc>
                <a:tc hMerge="1">
                  <a:txBody>
                    <a:bodyPr/>
                    <a:lstStyle/>
                    <a:p>
                      <a:endParaRPr lang="en-IN"/>
                    </a:p>
                  </a:txBody>
                  <a:tcPr/>
                </a:tc>
                <a:extLst>
                  <a:ext uri="{0D108BD9-81ED-4DB2-BD59-A6C34878D82A}">
                    <a16:rowId xmlns:a16="http://schemas.microsoft.com/office/drawing/2014/main" val="966062091"/>
                  </a:ext>
                </a:extLst>
              </a:tr>
              <a:tr h="283428">
                <a:tc>
                  <a:txBody>
                    <a:bodyPr/>
                    <a:lstStyle/>
                    <a:p>
                      <a:pPr fontAlgn="t"/>
                      <a:r>
                        <a:rPr lang="en-IN" sz="1200">
                          <a:effectLst/>
                        </a:rPr>
                        <a:t>Operator</a:t>
                      </a:r>
                    </a:p>
                  </a:txBody>
                  <a:tcPr marL="63664" marR="63664" marT="31832" marB="3183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B w="12700" cap="flat" cmpd="sng" algn="ctr">
                      <a:solidFill>
                        <a:srgbClr val="CCCCCC"/>
                      </a:solidFill>
                      <a:prstDash val="solid"/>
                      <a:round/>
                      <a:headEnd type="none" w="med" len="med"/>
                      <a:tailEnd type="none" w="med" len="med"/>
                    </a:lnB>
                  </a:tcPr>
                </a:tc>
                <a:tc>
                  <a:txBody>
                    <a:bodyPr/>
                    <a:lstStyle/>
                    <a:p>
                      <a:pPr fontAlgn="t"/>
                      <a:r>
                        <a:rPr lang="en-IN" sz="1200">
                          <a:effectLst/>
                        </a:rPr>
                        <a:t>Example</a:t>
                      </a:r>
                    </a:p>
                  </a:txBody>
                  <a:tcPr marL="63664" marR="63664" marT="31832" marB="3183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732269792"/>
                  </a:ext>
                </a:extLst>
              </a:tr>
              <a:tr h="283428">
                <a:tc>
                  <a:txBody>
                    <a:bodyPr/>
                    <a:lstStyle/>
                    <a:p>
                      <a:pPr fontAlgn="t"/>
                      <a:r>
                        <a:rPr lang="en-IN" sz="1200">
                          <a:effectLst/>
                        </a:rPr>
                        <a:t>=</a:t>
                      </a:r>
                    </a:p>
                  </a:txBody>
                  <a:tcPr marL="63664" marR="63664" marT="31832" marB="3183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1200">
                          <a:effectLst/>
                        </a:rPr>
                        <a:t>${header.SenderId} = '1'</a:t>
                      </a:r>
                    </a:p>
                  </a:txBody>
                  <a:tcPr marL="63664" marR="63664" marT="31832" marB="3183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374948804"/>
                  </a:ext>
                </a:extLst>
              </a:tr>
              <a:tr h="283428">
                <a:tc>
                  <a:txBody>
                    <a:bodyPr/>
                    <a:lstStyle/>
                    <a:p>
                      <a:pPr fontAlgn="t"/>
                      <a:r>
                        <a:rPr lang="en-IN" sz="1200">
                          <a:effectLst/>
                        </a:rPr>
                        <a:t>!=</a:t>
                      </a:r>
                    </a:p>
                  </a:txBody>
                  <a:tcPr marL="63664" marR="63664" marT="31832" marB="3183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1200">
                          <a:effectLst/>
                        </a:rPr>
                        <a:t>${header.SenderId} != '1'</a:t>
                      </a:r>
                    </a:p>
                  </a:txBody>
                  <a:tcPr marL="63664" marR="63664" marT="31832" marB="3183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095531835"/>
                  </a:ext>
                </a:extLst>
              </a:tr>
              <a:tr h="283428">
                <a:tc>
                  <a:txBody>
                    <a:bodyPr/>
                    <a:lstStyle/>
                    <a:p>
                      <a:pPr fontAlgn="t"/>
                      <a:r>
                        <a:rPr lang="en-IN" sz="1200">
                          <a:effectLst/>
                        </a:rPr>
                        <a:t>&gt;</a:t>
                      </a:r>
                    </a:p>
                  </a:txBody>
                  <a:tcPr marL="63664" marR="63664" marT="31832" marB="3183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1200">
                          <a:effectLst/>
                        </a:rPr>
                        <a:t>${header.SenderId} &gt; '1'</a:t>
                      </a:r>
                    </a:p>
                  </a:txBody>
                  <a:tcPr marL="63664" marR="63664" marT="31832" marB="3183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041125083"/>
                  </a:ext>
                </a:extLst>
              </a:tr>
              <a:tr h="283428">
                <a:tc>
                  <a:txBody>
                    <a:bodyPr/>
                    <a:lstStyle/>
                    <a:p>
                      <a:pPr fontAlgn="t"/>
                      <a:r>
                        <a:rPr lang="en-IN" sz="1200">
                          <a:effectLst/>
                        </a:rPr>
                        <a:t>&gt;=</a:t>
                      </a:r>
                    </a:p>
                  </a:txBody>
                  <a:tcPr marL="63664" marR="63664" marT="31832" marB="3183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1200">
                          <a:effectLst/>
                        </a:rPr>
                        <a:t>${header.SenderId} &gt;= '1'</a:t>
                      </a:r>
                    </a:p>
                  </a:txBody>
                  <a:tcPr marL="63664" marR="63664" marT="31832" marB="3183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498286494"/>
                  </a:ext>
                </a:extLst>
              </a:tr>
              <a:tr h="283428">
                <a:tc>
                  <a:txBody>
                    <a:bodyPr/>
                    <a:lstStyle/>
                    <a:p>
                      <a:pPr fontAlgn="t"/>
                      <a:r>
                        <a:rPr lang="en-IN" sz="1200">
                          <a:effectLst/>
                        </a:rPr>
                        <a:t>&lt;</a:t>
                      </a:r>
                    </a:p>
                  </a:txBody>
                  <a:tcPr marL="63664" marR="63664" marT="31832" marB="3183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1200">
                          <a:effectLst/>
                        </a:rPr>
                        <a:t>${header.SenderId} &lt; '1'</a:t>
                      </a:r>
                    </a:p>
                  </a:txBody>
                  <a:tcPr marL="63664" marR="63664" marT="31832" marB="3183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023689123"/>
                  </a:ext>
                </a:extLst>
              </a:tr>
              <a:tr h="283428">
                <a:tc>
                  <a:txBody>
                    <a:bodyPr/>
                    <a:lstStyle/>
                    <a:p>
                      <a:pPr fontAlgn="t"/>
                      <a:r>
                        <a:rPr lang="en-IN" sz="1200">
                          <a:effectLst/>
                        </a:rPr>
                        <a:t>&lt;=</a:t>
                      </a:r>
                    </a:p>
                  </a:txBody>
                  <a:tcPr marL="63664" marR="63664" marT="31832" marB="3183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1200">
                          <a:effectLst/>
                        </a:rPr>
                        <a:t>${header.SenderId} &lt;= '1'</a:t>
                      </a:r>
                    </a:p>
                  </a:txBody>
                  <a:tcPr marL="63664" marR="63664" marT="31832" marB="3183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672638038"/>
                  </a:ext>
                </a:extLst>
              </a:tr>
              <a:tr h="468942">
                <a:tc>
                  <a:txBody>
                    <a:bodyPr/>
                    <a:lstStyle/>
                    <a:p>
                      <a:pPr fontAlgn="t"/>
                      <a:r>
                        <a:rPr lang="en-IN" sz="1200">
                          <a:effectLst/>
                        </a:rPr>
                        <a:t>and</a:t>
                      </a:r>
                    </a:p>
                  </a:txBody>
                  <a:tcPr marL="63664" marR="63664" marT="31832" marB="3183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200">
                          <a:effectLst/>
                        </a:rPr>
                        <a:t>${header.SenderId}= '1' and ${header.ReceiverId} = '2'</a:t>
                      </a:r>
                    </a:p>
                  </a:txBody>
                  <a:tcPr marL="63664" marR="63664" marT="31832" marB="3183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730019405"/>
                  </a:ext>
                </a:extLst>
              </a:tr>
              <a:tr h="468942">
                <a:tc>
                  <a:txBody>
                    <a:bodyPr/>
                    <a:lstStyle/>
                    <a:p>
                      <a:pPr fontAlgn="t"/>
                      <a:r>
                        <a:rPr lang="en-IN" sz="1200">
                          <a:effectLst/>
                        </a:rPr>
                        <a:t>or</a:t>
                      </a:r>
                    </a:p>
                  </a:txBody>
                  <a:tcPr marL="63664" marR="63664" marT="31832" marB="3183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200">
                          <a:effectLst/>
                        </a:rPr>
                        <a:t>${header.SenderId}= '1' or ${header.ReceiverId}= '2'</a:t>
                      </a:r>
                    </a:p>
                  </a:txBody>
                  <a:tcPr marL="63664" marR="63664" marT="31832" marB="3183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7104860"/>
                  </a:ext>
                </a:extLst>
              </a:tr>
              <a:tr h="283428">
                <a:tc>
                  <a:txBody>
                    <a:bodyPr/>
                    <a:lstStyle/>
                    <a:p>
                      <a:pPr fontAlgn="t"/>
                      <a:r>
                        <a:rPr lang="en-IN" sz="1200">
                          <a:effectLst/>
                        </a:rPr>
                        <a:t>contains</a:t>
                      </a:r>
                    </a:p>
                  </a:txBody>
                  <a:tcPr marL="63664" marR="63664" marT="31832" marB="3183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1200">
                          <a:effectLst/>
                        </a:rPr>
                        <a:t>${header.SenderId} contains '1'</a:t>
                      </a:r>
                    </a:p>
                  </a:txBody>
                  <a:tcPr marL="63664" marR="63664" marT="31832" marB="3183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377582044"/>
                  </a:ext>
                </a:extLst>
              </a:tr>
              <a:tr h="283428">
                <a:tc>
                  <a:txBody>
                    <a:bodyPr/>
                    <a:lstStyle/>
                    <a:p>
                      <a:pPr fontAlgn="t"/>
                      <a:r>
                        <a:rPr lang="en-IN" sz="1200">
                          <a:effectLst/>
                        </a:rPr>
                        <a:t>not contains</a:t>
                      </a:r>
                    </a:p>
                  </a:txBody>
                  <a:tcPr marL="63664" marR="63664" marT="31832" marB="3183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200">
                          <a:effectLst/>
                        </a:rPr>
                        <a:t>${header.SenderId} not contains '1'</a:t>
                      </a:r>
                    </a:p>
                  </a:txBody>
                  <a:tcPr marL="63664" marR="63664" marT="31832" marB="3183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594204326"/>
                  </a:ext>
                </a:extLst>
              </a:tr>
              <a:tr h="283428">
                <a:tc>
                  <a:txBody>
                    <a:bodyPr/>
                    <a:lstStyle/>
                    <a:p>
                      <a:pPr fontAlgn="t"/>
                      <a:r>
                        <a:rPr lang="en-IN" sz="1200">
                          <a:effectLst/>
                        </a:rPr>
                        <a:t>in</a:t>
                      </a:r>
                    </a:p>
                  </a:txBody>
                  <a:tcPr marL="63664" marR="63664" marT="31832" marB="3183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1200">
                          <a:effectLst/>
                        </a:rPr>
                        <a:t>${header.SenderId} in '1,2'</a:t>
                      </a:r>
                    </a:p>
                  </a:txBody>
                  <a:tcPr marL="63664" marR="63664" marT="31832" marB="3183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501654598"/>
                  </a:ext>
                </a:extLst>
              </a:tr>
              <a:tr h="283428">
                <a:tc>
                  <a:txBody>
                    <a:bodyPr/>
                    <a:lstStyle/>
                    <a:p>
                      <a:pPr fontAlgn="t"/>
                      <a:r>
                        <a:rPr lang="en-IN" sz="1200">
                          <a:effectLst/>
                        </a:rPr>
                        <a:t>not in</a:t>
                      </a:r>
                    </a:p>
                  </a:txBody>
                  <a:tcPr marL="63664" marR="63664" marT="31832" marB="3183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200">
                          <a:effectLst/>
                        </a:rPr>
                        <a:t>${header.SenderId} not in '1,2'</a:t>
                      </a:r>
                    </a:p>
                  </a:txBody>
                  <a:tcPr marL="63664" marR="63664" marT="31832" marB="3183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141773706"/>
                  </a:ext>
                </a:extLst>
              </a:tr>
              <a:tr h="283428">
                <a:tc>
                  <a:txBody>
                    <a:bodyPr/>
                    <a:lstStyle/>
                    <a:p>
                      <a:pPr fontAlgn="t"/>
                      <a:r>
                        <a:rPr lang="en-IN" sz="1200">
                          <a:effectLst/>
                        </a:rPr>
                        <a:t>regex</a:t>
                      </a:r>
                    </a:p>
                  </a:txBody>
                  <a:tcPr marL="63664" marR="63664" marT="31832" marB="3183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1200">
                          <a:effectLst/>
                        </a:rPr>
                        <a:t>${header.SenderId} regex '1.*'</a:t>
                      </a:r>
                    </a:p>
                  </a:txBody>
                  <a:tcPr marL="63664" marR="63664" marT="31832" marB="3183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993860616"/>
                  </a:ext>
                </a:extLst>
              </a:tr>
              <a:tr h="283428">
                <a:tc>
                  <a:txBody>
                    <a:bodyPr/>
                    <a:lstStyle/>
                    <a:p>
                      <a:pPr fontAlgn="t"/>
                      <a:r>
                        <a:rPr lang="en-IN" sz="1200">
                          <a:effectLst/>
                        </a:rPr>
                        <a:t>not regex</a:t>
                      </a:r>
                    </a:p>
                  </a:txBody>
                  <a:tcPr marL="63664" marR="63664" marT="31832" marB="3183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200">
                          <a:effectLst/>
                        </a:rPr>
                        <a:t>${header.SenderId} not regex '1.*'</a:t>
                      </a:r>
                    </a:p>
                  </a:txBody>
                  <a:tcPr marL="63664" marR="63664" marT="31832" marB="3183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439285771"/>
                  </a:ext>
                </a:extLst>
              </a:tr>
            </a:tbl>
          </a:graphicData>
        </a:graphic>
      </p:graphicFrame>
    </p:spTree>
    <p:extLst>
      <p:ext uri="{BB962C8B-B14F-4D97-AF65-F5344CB8AC3E}">
        <p14:creationId xmlns:p14="http://schemas.microsoft.com/office/powerpoint/2010/main" val="6094366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EEDE3-0DC3-4C58-BEB2-8C3FF614052E}"/>
              </a:ext>
            </a:extLst>
          </p:cNvPr>
          <p:cNvSpPr>
            <a:spLocks noGrp="1"/>
          </p:cNvSpPr>
          <p:nvPr>
            <p:ph type="title"/>
          </p:nvPr>
        </p:nvSpPr>
        <p:spPr>
          <a:xfrm>
            <a:off x="643467" y="321734"/>
            <a:ext cx="10905066" cy="1135737"/>
          </a:xfrm>
        </p:spPr>
        <p:txBody>
          <a:bodyPr>
            <a:normAutofit/>
          </a:bodyPr>
          <a:lstStyle/>
          <a:p>
            <a:endParaRPr lang="en-IN" sz="3600"/>
          </a:p>
        </p:txBody>
      </p:sp>
      <p:sp>
        <p:nvSpPr>
          <p:cNvPr id="4" name="Rectangle 1">
            <a:extLst>
              <a:ext uri="{FF2B5EF4-FFF2-40B4-BE49-F238E27FC236}">
                <a16:creationId xmlns:a16="http://schemas.microsoft.com/office/drawing/2014/main" id="{3D9849BD-192F-4F0E-9A0D-2D7FF36B88F0}"/>
              </a:ext>
            </a:extLst>
          </p:cNvPr>
          <p:cNvSpPr>
            <a:spLocks noGrp="1" noChangeArrowheads="1"/>
          </p:cNvSpPr>
          <p:nvPr>
            <p:ph idx="1"/>
          </p:nvPr>
        </p:nvSpPr>
        <p:spPr bwMode="auto">
          <a:xfrm>
            <a:off x="643467" y="1782981"/>
            <a:ext cx="10905066" cy="439398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endParaRPr kumimoji="0" lang="en-US" altLang="en-US" sz="20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2000" b="0" i="0" u="none" strike="noStrike" cap="none" normalizeH="0" baseline="0">
                <a:ln>
                  <a:noFill/>
                </a:ln>
                <a:effectLst/>
                <a:latin typeface="72"/>
              </a:rPr>
              <a:t>You can define a condition based on property or exception that may occur.</a:t>
            </a:r>
          </a:p>
          <a:p>
            <a:pPr marL="0" marR="0" lvl="0" indent="0" defTabSz="914400" rtl="0" eaLnBrk="0" fontAlgn="base" latinLnBrk="0" hangingPunct="0">
              <a:spcBef>
                <a:spcPct val="0"/>
              </a:spcBef>
              <a:spcAft>
                <a:spcPts val="600"/>
              </a:spcAft>
              <a:buClrTx/>
              <a:buSzTx/>
              <a:buFontTx/>
              <a:buChar char="•"/>
              <a:tabLst/>
            </a:pPr>
            <a:r>
              <a:rPr kumimoji="0" lang="en-US" altLang="en-US" sz="2000" b="0" i="0" u="none" strike="noStrike" cap="none" normalizeH="0" baseline="0">
                <a:ln>
                  <a:noFill/>
                </a:ln>
                <a:effectLst/>
                <a:latin typeface="72"/>
              </a:rPr>
              <a:t>If the condition </a:t>
            </a:r>
            <a:r>
              <a:rPr kumimoji="0" lang="en-US" altLang="en-US" sz="2000" b="0" i="0" u="none" strike="noStrike" cap="none" normalizeH="0" baseline="0">
                <a:ln>
                  <a:noFill/>
                </a:ln>
                <a:effectLst/>
                <a:latin typeface="Monaco"/>
              </a:rPr>
              <a:t>${property.SenderId} = '1'</a:t>
            </a:r>
            <a:r>
              <a:rPr kumimoji="0" lang="en-US" altLang="en-US" sz="2000" b="0" i="0" u="none" strike="noStrike" cap="none" normalizeH="0" baseline="0">
                <a:ln>
                  <a:noFill/>
                </a:ln>
                <a:effectLst/>
                <a:latin typeface="72"/>
              </a:rPr>
              <a:t> is true, then Router routes the message to a particular sender whose Sender ID is 1.</a:t>
            </a:r>
          </a:p>
          <a:p>
            <a:pPr marL="0" marR="0" lvl="0" indent="0" defTabSz="914400" rtl="0" eaLnBrk="0" fontAlgn="base" latinLnBrk="0" hangingPunct="0">
              <a:spcBef>
                <a:spcPct val="0"/>
              </a:spcBef>
              <a:spcAft>
                <a:spcPts val="600"/>
              </a:spcAft>
              <a:buClrTx/>
              <a:buSzTx/>
              <a:buFontTx/>
              <a:buChar char="•"/>
              <a:tabLst/>
            </a:pPr>
            <a:r>
              <a:rPr kumimoji="0" lang="en-US" altLang="en-US" sz="2000" b="0" i="0" u="none" strike="noStrike" cap="none" normalizeH="0" baseline="0">
                <a:ln>
                  <a:noFill/>
                </a:ln>
                <a:effectLst/>
                <a:latin typeface="72"/>
              </a:rPr>
              <a:t>If the condition </a:t>
            </a:r>
            <a:r>
              <a:rPr kumimoji="0" lang="en-US" altLang="en-US" sz="2000" b="0" i="0" u="none" strike="noStrike" cap="none" normalizeH="0" baseline="0">
                <a:ln>
                  <a:noFill/>
                </a:ln>
                <a:effectLst/>
                <a:latin typeface="Monaco"/>
              </a:rPr>
              <a:t>${exception.message}contains 'java.lang.Exception'</a:t>
            </a:r>
            <a:r>
              <a:rPr kumimoji="0" lang="en-US" altLang="en-US" sz="2000" b="0" i="0" u="none" strike="noStrike" cap="none" normalizeH="0" baseline="0">
                <a:ln>
                  <a:noFill/>
                </a:ln>
                <a:effectLst/>
                <a:latin typeface="72"/>
              </a:rPr>
              <a:t> is true, then Router routes the message to a particular receiver, otherwise it routes to another receiver.</a:t>
            </a:r>
          </a:p>
          <a:p>
            <a:pPr marL="0" marR="0" lvl="0" indent="0" defTabSz="914400" rtl="0" eaLnBrk="0" fontAlgn="base" latinLnBrk="0" hangingPunct="0">
              <a:spcBef>
                <a:spcPct val="0"/>
              </a:spcBef>
              <a:spcAft>
                <a:spcPts val="600"/>
              </a:spcAft>
              <a:buClrTx/>
              <a:buSzTx/>
              <a:buFontTx/>
              <a:buNone/>
              <a:tabLst/>
            </a:pPr>
            <a:endParaRPr kumimoji="0" lang="en-US" altLang="en-US" sz="2000" b="0" i="0" u="none" strike="noStrike" cap="none" normalizeH="0" baseline="0">
              <a:ln>
                <a:noFill/>
              </a:ln>
              <a:effectLst/>
              <a:latin typeface="Arial" panose="020B0604020202020204" pitchFamily="34" charset="0"/>
            </a:endParaRPr>
          </a:p>
        </p:txBody>
      </p:sp>
    </p:spTree>
    <p:extLst>
      <p:ext uri="{BB962C8B-B14F-4D97-AF65-F5344CB8AC3E}">
        <p14:creationId xmlns:p14="http://schemas.microsoft.com/office/powerpoint/2010/main" val="3777470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8D153262-0D22-EE4B-8422-E83531E442C3}"/>
              </a:ext>
            </a:extLst>
          </p:cNvPr>
          <p:cNvSpPr/>
          <p:nvPr/>
        </p:nvSpPr>
        <p:spPr>
          <a:xfrm flipH="1">
            <a:off x="1589" y="627903"/>
            <a:ext cx="560419" cy="270355"/>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defRPr/>
            </a:pPr>
            <a:endParaRPr lang="en-US">
              <a:solidFill>
                <a:srgbClr val="FFFFFF"/>
              </a:solidFill>
              <a:latin typeface="Arial" panose="020B0604020202020204"/>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7"/>
            <a:ext cx="892499" cy="791393"/>
          </a:xfrm>
          <a:prstGeom prst="rect">
            <a:avLst/>
          </a:prstGeom>
        </p:spPr>
      </p:pic>
      <p:sp>
        <p:nvSpPr>
          <p:cNvPr id="12" name="Rectangle 4">
            <a:extLst>
              <a:ext uri="{FF2B5EF4-FFF2-40B4-BE49-F238E27FC236}">
                <a16:creationId xmlns:a16="http://schemas.microsoft.com/office/drawing/2014/main" id="{C28877C9-AFE0-2942-89C4-D35EB564C462}"/>
              </a:ext>
            </a:extLst>
          </p:cNvPr>
          <p:cNvSpPr/>
          <p:nvPr/>
        </p:nvSpPr>
        <p:spPr>
          <a:xfrm flipH="1">
            <a:off x="1586" y="2337971"/>
            <a:ext cx="8086516" cy="2182059"/>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defRPr/>
            </a:pPr>
            <a:endParaRPr lang="en-US">
              <a:solidFill>
                <a:srgbClr val="FFFFFF"/>
              </a:solidFill>
              <a:latin typeface="Arial" panose="020B0604020202020204"/>
            </a:endParaRPr>
          </a:p>
        </p:txBody>
      </p:sp>
      <p:sp>
        <p:nvSpPr>
          <p:cNvPr id="10" name="TextBox 9">
            <a:extLst>
              <a:ext uri="{FF2B5EF4-FFF2-40B4-BE49-F238E27FC236}">
                <a16:creationId xmlns:a16="http://schemas.microsoft.com/office/drawing/2014/main" id="{CC39E87A-2CAF-CD41-98DC-4526D06794F9}"/>
              </a:ext>
            </a:extLst>
          </p:cNvPr>
          <p:cNvSpPr txBox="1"/>
          <p:nvPr/>
        </p:nvSpPr>
        <p:spPr>
          <a:xfrm>
            <a:off x="486809" y="3059668"/>
            <a:ext cx="5294060" cy="738664"/>
          </a:xfrm>
          <a:prstGeom prst="rect">
            <a:avLst/>
          </a:prstGeom>
          <a:noFill/>
          <a:ln>
            <a:noFill/>
          </a:ln>
        </p:spPr>
        <p:txBody>
          <a:bodyPr wrap="square" rtlCol="0">
            <a:spAutoFit/>
          </a:bodyPr>
          <a:lstStyle/>
          <a:p>
            <a:pPr defTabSz="914194"/>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9" name="Picture Placeholder 8">
            <a:extLst>
              <a:ext uri="{FF2B5EF4-FFF2-40B4-BE49-F238E27FC236}">
                <a16:creationId xmlns:a16="http://schemas.microsoft.com/office/drawing/2014/main" id="{7C90EA22-574A-8A47-A483-79BDD3A62B9B}"/>
              </a:ext>
            </a:extLst>
          </p:cNvPr>
          <p:cNvPicPr>
            <a:picLocks noGrp="1" noChangeAspect="1"/>
          </p:cNvPicPr>
          <p:nvPr>
            <p:ph type="pic" sz="quarter" idx="14"/>
          </p:nvPr>
        </p:nvPicPr>
        <p:blipFill rotWithShape="1">
          <a:blip r:embed="rId4" cstate="email">
            <a:extLst>
              <a:ext uri="{28A0092B-C50C-407E-A947-70E740481C1C}">
                <a14:useLocalDpi xmlns:a14="http://schemas.microsoft.com/office/drawing/2010/main"/>
              </a:ext>
            </a:extLst>
          </a:blip>
          <a:srcRect t="176" b="176"/>
          <a:stretch/>
        </p:blipFill>
        <p:spPr/>
      </p:pic>
      <p:sp>
        <p:nvSpPr>
          <p:cNvPr id="2" name="Rectangle 1">
            <a:extLst>
              <a:ext uri="{FF2B5EF4-FFF2-40B4-BE49-F238E27FC236}">
                <a16:creationId xmlns:a16="http://schemas.microsoft.com/office/drawing/2014/main" id="{4BFBF5BE-EB29-0A45-93D9-360EDBB07ED9}"/>
              </a:ext>
            </a:extLst>
          </p:cNvPr>
          <p:cNvSpPr/>
          <p:nvPr/>
        </p:nvSpPr>
        <p:spPr>
          <a:xfrm flipH="1">
            <a:off x="4868931" y="-1"/>
            <a:ext cx="7601293" cy="6858001"/>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rgbClr val="25B5C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defRPr/>
            </a:pPr>
            <a:endParaRPr lang="en-US">
              <a:solidFill>
                <a:srgbClr val="FFFFFF"/>
              </a:solidFill>
              <a:latin typeface="Arial" panose="020B0604020202020204"/>
            </a:endParaRPr>
          </a:p>
        </p:txBody>
      </p:sp>
    </p:spTree>
    <p:extLst>
      <p:ext uri="{BB962C8B-B14F-4D97-AF65-F5344CB8AC3E}">
        <p14:creationId xmlns:p14="http://schemas.microsoft.com/office/powerpoint/2010/main" val="2356220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BEC93-A4AA-4F06-9C0B-638D4052D85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990A404-7A2F-40FE-B283-74F434A5DE56}"/>
              </a:ext>
            </a:extLst>
          </p:cNvPr>
          <p:cNvSpPr>
            <a:spLocks noGrp="1"/>
          </p:cNvSpPr>
          <p:nvPr>
            <p:ph idx="1"/>
          </p:nvPr>
        </p:nvSpPr>
        <p:spPr/>
        <p:txBody>
          <a:bodyPr>
            <a:normAutofit fontScale="62500" lnSpcReduction="20000"/>
          </a:bodyPr>
          <a:lstStyle/>
          <a:p>
            <a:pPr algn="l"/>
            <a:r>
              <a:rPr lang="en-US" b="1" i="0" dirty="0">
                <a:solidFill>
                  <a:srgbClr val="333333"/>
                </a:solidFill>
                <a:effectLst/>
                <a:latin typeface="72"/>
              </a:rPr>
              <a:t>Procedure</a:t>
            </a:r>
          </a:p>
          <a:p>
            <a:pPr algn="l">
              <a:buFont typeface="+mj-lt"/>
              <a:buAutoNum type="arabicPeriod"/>
            </a:pPr>
            <a:r>
              <a:rPr lang="en-US" b="0" i="0" dirty="0">
                <a:solidFill>
                  <a:srgbClr val="333333"/>
                </a:solidFill>
                <a:effectLst/>
                <a:latin typeface="72"/>
              </a:rPr>
              <a:t>In the palette, choose </a:t>
            </a:r>
            <a:r>
              <a:rPr lang="en-US" b="0" i="0" dirty="0">
                <a:solidFill>
                  <a:srgbClr val="333333"/>
                </a:solidFill>
                <a:effectLst/>
                <a:latin typeface="SAPiconsV4-1"/>
              </a:rPr>
              <a:t></a:t>
            </a:r>
            <a:r>
              <a:rPr lang="en-US" b="0" i="0" dirty="0">
                <a:solidFill>
                  <a:srgbClr val="333333"/>
                </a:solidFill>
                <a:effectLst/>
                <a:latin typeface="72"/>
              </a:rPr>
              <a:t> </a:t>
            </a:r>
            <a:r>
              <a:rPr lang="en-US" b="0" i="1" dirty="0">
                <a:solidFill>
                  <a:srgbClr val="333333"/>
                </a:solidFill>
                <a:effectLst/>
                <a:latin typeface="72"/>
              </a:rPr>
              <a:t>(Message Routing)</a:t>
            </a:r>
            <a:r>
              <a:rPr lang="en-US" b="0" i="0" dirty="0">
                <a:solidFill>
                  <a:srgbClr val="333333"/>
                </a:solidFill>
                <a:effectLst/>
                <a:latin typeface="72"/>
              </a:rPr>
              <a:t>, then </a:t>
            </a:r>
            <a:r>
              <a:rPr lang="en-US" b="1" i="0" dirty="0">
                <a:solidFill>
                  <a:srgbClr val="333333"/>
                </a:solidFill>
                <a:effectLst/>
                <a:latin typeface="72"/>
              </a:rPr>
              <a:t>Router</a:t>
            </a:r>
            <a:r>
              <a:rPr lang="en-US" b="0" i="0" dirty="0">
                <a:solidFill>
                  <a:srgbClr val="333333"/>
                </a:solidFill>
                <a:effectLst/>
                <a:latin typeface="72"/>
              </a:rPr>
              <a:t>.</a:t>
            </a:r>
          </a:p>
          <a:p>
            <a:pPr algn="l">
              <a:buFont typeface="+mj-lt"/>
              <a:buAutoNum type="arabicPeriod"/>
            </a:pPr>
            <a:r>
              <a:rPr lang="en-US" b="0" i="0" dirty="0">
                <a:solidFill>
                  <a:srgbClr val="333333"/>
                </a:solidFill>
                <a:effectLst/>
                <a:latin typeface="72"/>
              </a:rPr>
              <a:t>Place the </a:t>
            </a:r>
            <a:r>
              <a:rPr lang="en-US" b="1" i="0" dirty="0">
                <a:solidFill>
                  <a:srgbClr val="333333"/>
                </a:solidFill>
                <a:effectLst/>
                <a:latin typeface="72"/>
              </a:rPr>
              <a:t>Router</a:t>
            </a:r>
            <a:r>
              <a:rPr lang="en-US" b="0" i="0" dirty="0">
                <a:solidFill>
                  <a:srgbClr val="333333"/>
                </a:solidFill>
                <a:effectLst/>
                <a:latin typeface="72"/>
              </a:rPr>
              <a:t> element in the integration process and define the message path.</a:t>
            </a:r>
          </a:p>
          <a:p>
            <a:pPr algn="l">
              <a:buFont typeface="+mj-lt"/>
              <a:buAutoNum type="arabicPeriod"/>
            </a:pPr>
            <a:r>
              <a:rPr lang="en-US" b="0" i="0" dirty="0">
                <a:solidFill>
                  <a:srgbClr val="333333"/>
                </a:solidFill>
                <a:effectLst/>
                <a:latin typeface="72"/>
              </a:rPr>
              <a:t>Select either </a:t>
            </a:r>
            <a:r>
              <a:rPr lang="en-US" b="1" i="0" dirty="0">
                <a:solidFill>
                  <a:srgbClr val="333333"/>
                </a:solidFill>
                <a:effectLst/>
                <a:latin typeface="72"/>
              </a:rPr>
              <a:t>Router</a:t>
            </a:r>
            <a:r>
              <a:rPr lang="en-US" b="0" i="0" dirty="0">
                <a:solidFill>
                  <a:srgbClr val="333333"/>
                </a:solidFill>
                <a:effectLst/>
                <a:latin typeface="72"/>
              </a:rPr>
              <a:t> or the routing branch (</a:t>
            </a:r>
            <a:r>
              <a:rPr lang="en-US" b="1" i="0" dirty="0">
                <a:solidFill>
                  <a:srgbClr val="333333"/>
                </a:solidFill>
                <a:effectLst/>
                <a:latin typeface="72"/>
              </a:rPr>
              <a:t>Route</a:t>
            </a:r>
            <a:r>
              <a:rPr lang="en-US" b="0" i="0" dirty="0">
                <a:solidFill>
                  <a:srgbClr val="333333"/>
                </a:solidFill>
                <a:effectLst/>
                <a:latin typeface="72"/>
              </a:rPr>
              <a:t>) splitting from the router.</a:t>
            </a:r>
          </a:p>
          <a:p>
            <a:pPr algn="l">
              <a:buFont typeface="+mj-lt"/>
              <a:buAutoNum type="arabicPeriod"/>
            </a:pPr>
            <a:r>
              <a:rPr lang="en-US" b="0" i="0" dirty="0">
                <a:solidFill>
                  <a:srgbClr val="333333"/>
                </a:solidFill>
                <a:effectLst/>
                <a:latin typeface="72"/>
              </a:rPr>
              <a:t>If you select </a:t>
            </a:r>
            <a:r>
              <a:rPr lang="en-US" b="1" i="0" dirty="0">
                <a:solidFill>
                  <a:srgbClr val="333333"/>
                </a:solidFill>
                <a:effectLst/>
                <a:latin typeface="72"/>
              </a:rPr>
              <a:t>Router</a:t>
            </a:r>
            <a:r>
              <a:rPr lang="en-US" b="0" i="0" dirty="0">
                <a:solidFill>
                  <a:srgbClr val="333333"/>
                </a:solidFill>
                <a:effectLst/>
                <a:latin typeface="72"/>
              </a:rPr>
              <a:t>, then execute the following steps:</a:t>
            </a:r>
          </a:p>
          <a:p>
            <a:pPr marL="742950" lvl="1" indent="-285750" algn="l">
              <a:buFont typeface="+mj-lt"/>
              <a:buAutoNum type="arabicPeriod"/>
            </a:pPr>
            <a:r>
              <a:rPr lang="en-US" b="0" i="0" dirty="0">
                <a:solidFill>
                  <a:srgbClr val="333333"/>
                </a:solidFill>
                <a:effectLst/>
                <a:latin typeface="72"/>
              </a:rPr>
              <a:t>On the </a:t>
            </a:r>
            <a:r>
              <a:rPr lang="en-US" b="1" i="0" dirty="0">
                <a:solidFill>
                  <a:srgbClr val="333333"/>
                </a:solidFill>
                <a:effectLst/>
                <a:latin typeface="72"/>
              </a:rPr>
              <a:t>General</a:t>
            </a:r>
            <a:r>
              <a:rPr lang="en-US" b="0" i="0" dirty="0">
                <a:solidFill>
                  <a:srgbClr val="333333"/>
                </a:solidFill>
                <a:effectLst/>
                <a:latin typeface="72"/>
              </a:rPr>
              <a:t> tab, you can change the name of the </a:t>
            </a:r>
            <a:r>
              <a:rPr lang="en-US" b="1" i="0" dirty="0">
                <a:solidFill>
                  <a:srgbClr val="333333"/>
                </a:solidFill>
                <a:effectLst/>
                <a:latin typeface="72"/>
              </a:rPr>
              <a:t>Router</a:t>
            </a:r>
            <a:r>
              <a:rPr lang="en-US" b="0" i="0" dirty="0">
                <a:solidFill>
                  <a:srgbClr val="333333"/>
                </a:solidFill>
                <a:effectLst/>
                <a:latin typeface="72"/>
              </a:rPr>
              <a:t> element.</a:t>
            </a:r>
          </a:p>
          <a:p>
            <a:pPr marL="742950" lvl="1" indent="-285750" algn="l">
              <a:buFont typeface="+mj-lt"/>
              <a:buAutoNum type="arabicPeriod"/>
            </a:pPr>
            <a:r>
              <a:rPr lang="en-US" b="0" i="0" dirty="0">
                <a:solidFill>
                  <a:srgbClr val="333333"/>
                </a:solidFill>
                <a:effectLst/>
                <a:latin typeface="72"/>
              </a:rPr>
              <a:t>On the </a:t>
            </a:r>
            <a:r>
              <a:rPr lang="en-US" b="1" i="0" dirty="0">
                <a:solidFill>
                  <a:srgbClr val="333333"/>
                </a:solidFill>
                <a:effectLst/>
                <a:latin typeface="72"/>
              </a:rPr>
              <a:t>Processing</a:t>
            </a:r>
            <a:r>
              <a:rPr lang="en-US" b="0" i="0" dirty="0">
                <a:solidFill>
                  <a:srgbClr val="333333"/>
                </a:solidFill>
                <a:effectLst/>
                <a:latin typeface="72"/>
              </a:rPr>
              <a:t> tab, select </a:t>
            </a:r>
            <a:r>
              <a:rPr lang="en-US" b="1" i="0" dirty="0">
                <a:solidFill>
                  <a:srgbClr val="333333"/>
                </a:solidFill>
                <a:effectLst/>
                <a:latin typeface="72"/>
              </a:rPr>
              <a:t>Throw Exception</a:t>
            </a:r>
            <a:r>
              <a:rPr lang="en-US" b="0" i="0" dirty="0">
                <a:solidFill>
                  <a:srgbClr val="333333"/>
                </a:solidFill>
                <a:effectLst/>
                <a:latin typeface="72"/>
              </a:rPr>
              <a:t> to respond to an error </a:t>
            </a:r>
            <a:r>
              <a:rPr lang="en-US" b="0" i="0" dirty="0" err="1">
                <a:solidFill>
                  <a:srgbClr val="333333"/>
                </a:solidFill>
                <a:effectLst/>
                <a:latin typeface="72"/>
              </a:rPr>
              <a:t>occurence.You</a:t>
            </a:r>
            <a:r>
              <a:rPr lang="en-US" b="0" i="0" dirty="0">
                <a:solidFill>
                  <a:srgbClr val="333333"/>
                </a:solidFill>
                <a:effectLst/>
                <a:latin typeface="72"/>
              </a:rPr>
              <a:t> can also use </a:t>
            </a:r>
            <a:r>
              <a:rPr lang="en-US" b="1" i="0" dirty="0">
                <a:solidFill>
                  <a:srgbClr val="333333"/>
                </a:solidFill>
                <a:effectLst/>
                <a:latin typeface="72"/>
              </a:rPr>
              <a:t>Error End Event</a:t>
            </a:r>
            <a:r>
              <a:rPr lang="en-US" b="0" i="0" dirty="0">
                <a:solidFill>
                  <a:srgbClr val="333333"/>
                </a:solidFill>
                <a:effectLst/>
                <a:latin typeface="72"/>
              </a:rPr>
              <a:t> to raise an exception.</a:t>
            </a:r>
          </a:p>
          <a:p>
            <a:pPr marL="742950" lvl="1" indent="-285750" algn="l">
              <a:buFont typeface="+mj-lt"/>
              <a:buAutoNum type="arabicPeriod"/>
            </a:pPr>
            <a:r>
              <a:rPr lang="en-US" b="0" i="0" dirty="0">
                <a:solidFill>
                  <a:srgbClr val="333333"/>
                </a:solidFill>
                <a:effectLst/>
                <a:latin typeface="72"/>
              </a:rPr>
              <a:t>In the </a:t>
            </a:r>
            <a:r>
              <a:rPr lang="en-US" b="1" i="0" dirty="0">
                <a:solidFill>
                  <a:srgbClr val="333333"/>
                </a:solidFill>
                <a:effectLst/>
                <a:latin typeface="72"/>
              </a:rPr>
              <a:t>Routing Condition</a:t>
            </a:r>
            <a:r>
              <a:rPr lang="en-US" b="0" i="0" dirty="0">
                <a:solidFill>
                  <a:srgbClr val="333333"/>
                </a:solidFill>
                <a:effectLst/>
                <a:latin typeface="72"/>
              </a:rPr>
              <a:t> table, select the default </a:t>
            </a:r>
            <a:r>
              <a:rPr lang="en-US" b="0" i="0" dirty="0" err="1">
                <a:solidFill>
                  <a:srgbClr val="333333"/>
                </a:solidFill>
                <a:effectLst/>
                <a:latin typeface="72"/>
              </a:rPr>
              <a:t>route.If</a:t>
            </a:r>
            <a:r>
              <a:rPr lang="en-US" b="0" i="0" dirty="0">
                <a:solidFill>
                  <a:srgbClr val="333333"/>
                </a:solidFill>
                <a:effectLst/>
                <a:latin typeface="72"/>
              </a:rPr>
              <a:t> you select </a:t>
            </a:r>
            <a:r>
              <a:rPr lang="en-US" b="1" i="0" dirty="0">
                <a:solidFill>
                  <a:srgbClr val="333333"/>
                </a:solidFill>
                <a:effectLst/>
                <a:latin typeface="72"/>
              </a:rPr>
              <a:t>Throw Exception</a:t>
            </a:r>
            <a:r>
              <a:rPr lang="en-US" b="0" i="0" dirty="0">
                <a:solidFill>
                  <a:srgbClr val="333333"/>
                </a:solidFill>
                <a:effectLst/>
                <a:latin typeface="72"/>
              </a:rPr>
              <a:t>, the default route must terminate with </a:t>
            </a:r>
            <a:r>
              <a:rPr lang="en-US" b="1" i="0" dirty="0">
                <a:solidFill>
                  <a:srgbClr val="333333"/>
                </a:solidFill>
                <a:effectLst/>
                <a:latin typeface="72"/>
              </a:rPr>
              <a:t>Terminate Message</a:t>
            </a:r>
            <a:r>
              <a:rPr lang="en-US" b="0" i="0" dirty="0">
                <a:solidFill>
                  <a:srgbClr val="333333"/>
                </a:solidFill>
                <a:effectLst/>
                <a:latin typeface="72"/>
              </a:rPr>
              <a:t>.</a:t>
            </a:r>
          </a:p>
          <a:p>
            <a:pPr algn="l">
              <a:buFont typeface="+mj-lt"/>
              <a:buAutoNum type="arabicPeriod"/>
            </a:pPr>
            <a:r>
              <a:rPr lang="en-US" b="0" i="0" dirty="0">
                <a:solidFill>
                  <a:srgbClr val="333333"/>
                </a:solidFill>
                <a:effectLst/>
                <a:latin typeface="72"/>
              </a:rPr>
              <a:t>If you select </a:t>
            </a:r>
            <a:r>
              <a:rPr lang="en-US" b="1" i="0" dirty="0">
                <a:solidFill>
                  <a:srgbClr val="333333"/>
                </a:solidFill>
                <a:effectLst/>
                <a:latin typeface="72"/>
              </a:rPr>
              <a:t>Route</a:t>
            </a:r>
            <a:r>
              <a:rPr lang="en-US" b="0" i="0" dirty="0">
                <a:solidFill>
                  <a:srgbClr val="333333"/>
                </a:solidFill>
                <a:effectLst/>
                <a:latin typeface="72"/>
              </a:rPr>
              <a:t>, then execute the following steps.</a:t>
            </a:r>
          </a:p>
          <a:p>
            <a:pPr marL="742950" lvl="1" indent="-285750" algn="l">
              <a:buFont typeface="+mj-lt"/>
              <a:buAutoNum type="arabicPeriod"/>
            </a:pPr>
            <a:r>
              <a:rPr lang="en-US" b="0" i="0" dirty="0">
                <a:solidFill>
                  <a:srgbClr val="333333"/>
                </a:solidFill>
                <a:effectLst/>
                <a:latin typeface="72"/>
              </a:rPr>
              <a:t>On the </a:t>
            </a:r>
            <a:r>
              <a:rPr lang="en-US" b="1" i="0" dirty="0">
                <a:solidFill>
                  <a:srgbClr val="333333"/>
                </a:solidFill>
                <a:effectLst/>
                <a:latin typeface="72"/>
              </a:rPr>
              <a:t>General</a:t>
            </a:r>
            <a:r>
              <a:rPr lang="en-US" b="0" i="0" dirty="0">
                <a:solidFill>
                  <a:srgbClr val="333333"/>
                </a:solidFill>
                <a:effectLst/>
                <a:latin typeface="72"/>
              </a:rPr>
              <a:t> tab, you can change the name of the route.</a:t>
            </a:r>
          </a:p>
          <a:p>
            <a:pPr marL="742950" lvl="1" indent="-285750" algn="l">
              <a:buFont typeface="+mj-lt"/>
              <a:buAutoNum type="arabicPeriod"/>
            </a:pPr>
            <a:r>
              <a:rPr lang="en-US" b="0" i="0" dirty="0">
                <a:solidFill>
                  <a:srgbClr val="333333"/>
                </a:solidFill>
                <a:effectLst/>
                <a:latin typeface="72"/>
              </a:rPr>
              <a:t>On the </a:t>
            </a:r>
            <a:r>
              <a:rPr lang="en-US" b="1" i="0" dirty="0">
                <a:solidFill>
                  <a:srgbClr val="333333"/>
                </a:solidFill>
                <a:effectLst/>
                <a:latin typeface="72"/>
              </a:rPr>
              <a:t>Processing</a:t>
            </a:r>
            <a:r>
              <a:rPr lang="en-US" b="0" i="0" dirty="0">
                <a:solidFill>
                  <a:srgbClr val="333333"/>
                </a:solidFill>
                <a:effectLst/>
                <a:latin typeface="72"/>
              </a:rPr>
              <a:t> tab, from the </a:t>
            </a:r>
            <a:r>
              <a:rPr lang="en-US" b="1" i="0" dirty="0">
                <a:solidFill>
                  <a:srgbClr val="333333"/>
                </a:solidFill>
                <a:effectLst/>
                <a:latin typeface="72"/>
              </a:rPr>
              <a:t>Expression Type</a:t>
            </a:r>
            <a:r>
              <a:rPr lang="en-US" b="0" i="0" dirty="0">
                <a:solidFill>
                  <a:srgbClr val="333333"/>
                </a:solidFill>
                <a:effectLst/>
                <a:latin typeface="72"/>
              </a:rPr>
              <a:t> dropdown, select the type of expression used to formulate the routing condition.</a:t>
            </a:r>
          </a:p>
          <a:p>
            <a:pPr marL="742950" lvl="1" indent="-285750" algn="l">
              <a:buFont typeface="+mj-lt"/>
              <a:buAutoNum type="arabicPeriod"/>
            </a:pPr>
            <a:r>
              <a:rPr lang="en-US" b="0" i="0" dirty="0">
                <a:solidFill>
                  <a:srgbClr val="333333"/>
                </a:solidFill>
                <a:effectLst/>
                <a:latin typeface="72"/>
              </a:rPr>
              <a:t>Select </a:t>
            </a:r>
            <a:r>
              <a:rPr lang="en-US" b="1" i="0" dirty="0">
                <a:solidFill>
                  <a:srgbClr val="333333"/>
                </a:solidFill>
                <a:effectLst/>
                <a:latin typeface="72"/>
              </a:rPr>
              <a:t>XML</a:t>
            </a:r>
            <a:r>
              <a:rPr lang="en-US" b="0" i="0" dirty="0">
                <a:solidFill>
                  <a:srgbClr val="333333"/>
                </a:solidFill>
                <a:effectLst/>
                <a:latin typeface="72"/>
              </a:rPr>
              <a:t> to form an expression using XPath or select </a:t>
            </a:r>
            <a:r>
              <a:rPr lang="en-US" b="1" i="0" dirty="0">
                <a:solidFill>
                  <a:srgbClr val="333333"/>
                </a:solidFill>
                <a:effectLst/>
                <a:latin typeface="72"/>
              </a:rPr>
              <a:t>Non-XML</a:t>
            </a:r>
            <a:r>
              <a:rPr lang="en-US" b="0" i="0" dirty="0">
                <a:solidFill>
                  <a:srgbClr val="333333"/>
                </a:solidFill>
                <a:effectLst/>
                <a:latin typeface="72"/>
              </a:rPr>
              <a:t> to form an expression using message header, property, or exception.</a:t>
            </a:r>
          </a:p>
          <a:p>
            <a:pPr marL="742950" lvl="1" indent="-285750" algn="l">
              <a:buFont typeface="+mj-lt"/>
              <a:buAutoNum type="arabicPeriod"/>
            </a:pPr>
            <a:r>
              <a:rPr lang="en-US" b="0" i="0" dirty="0">
                <a:solidFill>
                  <a:srgbClr val="333333"/>
                </a:solidFill>
                <a:effectLst/>
                <a:latin typeface="72"/>
              </a:rPr>
              <a:t>In the </a:t>
            </a:r>
            <a:r>
              <a:rPr lang="en-US" b="1" i="0" dirty="0">
                <a:solidFill>
                  <a:srgbClr val="333333"/>
                </a:solidFill>
                <a:effectLst/>
                <a:latin typeface="72"/>
              </a:rPr>
              <a:t>Condition</a:t>
            </a:r>
            <a:r>
              <a:rPr lang="en-US" b="0" i="0" dirty="0">
                <a:solidFill>
                  <a:srgbClr val="333333"/>
                </a:solidFill>
                <a:effectLst/>
                <a:latin typeface="72"/>
              </a:rPr>
              <a:t> field, formulate a valid XML or non-XML condition that routes the message to its associated receiver.</a:t>
            </a:r>
          </a:p>
          <a:p>
            <a:endParaRPr lang="en-IN" dirty="0"/>
          </a:p>
        </p:txBody>
      </p:sp>
    </p:spTree>
    <p:extLst>
      <p:ext uri="{BB962C8B-B14F-4D97-AF65-F5344CB8AC3E}">
        <p14:creationId xmlns:p14="http://schemas.microsoft.com/office/powerpoint/2010/main" val="30243769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50532-68C7-4DC4-AB8C-A4CAB848DBD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6F4B71E-5F26-4131-B1ED-8DE247BD5836}"/>
              </a:ext>
            </a:extLst>
          </p:cNvPr>
          <p:cNvSpPr>
            <a:spLocks noGrp="1"/>
          </p:cNvSpPr>
          <p:nvPr>
            <p:ph idx="1"/>
          </p:nvPr>
        </p:nvSpPr>
        <p:spPr/>
        <p:txBody>
          <a:bodyPr/>
          <a:lstStyle/>
          <a:p>
            <a:r>
              <a:rPr lang="en-US" b="0" i="0" dirty="0">
                <a:solidFill>
                  <a:srgbClr val="333333"/>
                </a:solidFill>
                <a:effectLst/>
                <a:latin typeface="72"/>
              </a:rPr>
              <a:t>If you want to set the selected route as the default, so that its associated receiver handles the error situation if no receiver is found, select the </a:t>
            </a:r>
            <a:r>
              <a:rPr lang="en-US" b="1" i="0" dirty="0">
                <a:solidFill>
                  <a:srgbClr val="333333"/>
                </a:solidFill>
                <a:effectLst/>
                <a:latin typeface="72"/>
              </a:rPr>
              <a:t>Default Route</a:t>
            </a:r>
            <a:r>
              <a:rPr lang="en-US" b="0" i="0" dirty="0">
                <a:solidFill>
                  <a:srgbClr val="333333"/>
                </a:solidFill>
                <a:effectLst/>
                <a:latin typeface="72"/>
              </a:rPr>
              <a:t> option.</a:t>
            </a:r>
            <a:endParaRPr lang="en-IN" dirty="0"/>
          </a:p>
        </p:txBody>
      </p:sp>
    </p:spTree>
    <p:extLst>
      <p:ext uri="{BB962C8B-B14F-4D97-AF65-F5344CB8AC3E}">
        <p14:creationId xmlns:p14="http://schemas.microsoft.com/office/powerpoint/2010/main" val="25775463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8E561-7DEE-4FDC-A3B0-A2074EB3A878}"/>
              </a:ext>
            </a:extLst>
          </p:cNvPr>
          <p:cNvSpPr>
            <a:spLocks noGrp="1"/>
          </p:cNvSpPr>
          <p:nvPr>
            <p:ph type="title"/>
          </p:nvPr>
        </p:nvSpPr>
        <p:spPr/>
        <p:txBody>
          <a:bodyPr/>
          <a:lstStyle/>
          <a:p>
            <a:endParaRPr lang="en-IN"/>
          </a:p>
        </p:txBody>
      </p:sp>
      <p:pic>
        <p:nvPicPr>
          <p:cNvPr id="4" name="Content Placeholder 4">
            <a:extLst>
              <a:ext uri="{FF2B5EF4-FFF2-40B4-BE49-F238E27FC236}">
                <a16:creationId xmlns:a16="http://schemas.microsoft.com/office/drawing/2014/main" id="{0BC4D84B-228B-445D-AC11-FAE465A8116C}"/>
              </a:ext>
            </a:extLst>
          </p:cNvPr>
          <p:cNvPicPr>
            <a:picLocks noGrp="1" noChangeAspect="1"/>
          </p:cNvPicPr>
          <p:nvPr>
            <p:ph idx="1"/>
          </p:nvPr>
        </p:nvPicPr>
        <p:blipFill>
          <a:blip r:embed="rId2"/>
          <a:stretch>
            <a:fillRect/>
          </a:stretch>
        </p:blipFill>
        <p:spPr>
          <a:xfrm>
            <a:off x="1637222" y="1825625"/>
            <a:ext cx="8917556" cy="4351338"/>
          </a:xfrm>
        </p:spPr>
      </p:pic>
    </p:spTree>
    <p:extLst>
      <p:ext uri="{BB962C8B-B14F-4D97-AF65-F5344CB8AC3E}">
        <p14:creationId xmlns:p14="http://schemas.microsoft.com/office/powerpoint/2010/main" val="20106990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1D355-34EE-400E-AE69-4BD25FC7A485}"/>
              </a:ext>
            </a:extLst>
          </p:cNvPr>
          <p:cNvSpPr>
            <a:spLocks noGrp="1"/>
          </p:cNvSpPr>
          <p:nvPr>
            <p:ph type="title"/>
          </p:nvPr>
        </p:nvSpPr>
        <p:spPr/>
        <p:txBody>
          <a:bodyPr/>
          <a:lstStyle/>
          <a:p>
            <a:r>
              <a:rPr lang="en-IN" dirty="0"/>
              <a:t>Adapters</a:t>
            </a:r>
          </a:p>
        </p:txBody>
      </p:sp>
      <p:sp>
        <p:nvSpPr>
          <p:cNvPr id="3" name="Content Placeholder 2">
            <a:extLst>
              <a:ext uri="{FF2B5EF4-FFF2-40B4-BE49-F238E27FC236}">
                <a16:creationId xmlns:a16="http://schemas.microsoft.com/office/drawing/2014/main" id="{C5B85D7B-31F3-4BE6-8DB0-84A81316FF17}"/>
              </a:ext>
            </a:extLst>
          </p:cNvPr>
          <p:cNvSpPr>
            <a:spLocks noGrp="1"/>
          </p:cNvSpPr>
          <p:nvPr>
            <p:ph idx="1"/>
          </p:nvPr>
        </p:nvSpPr>
        <p:spPr/>
        <p:txBody>
          <a:bodyPr>
            <a:normAutofit/>
          </a:bodyPr>
          <a:lstStyle/>
          <a:p>
            <a:r>
              <a:rPr lang="en-US" sz="1333" dirty="0">
                <a:latin typeface="arial" panose="020B0604020202020204" pitchFamily="34" charset="0"/>
              </a:rPr>
              <a:t>Connects SAP Cloud Integration to Sender or Receiver</a:t>
            </a:r>
          </a:p>
          <a:p>
            <a:r>
              <a:rPr lang="en-IN" sz="1333" dirty="0">
                <a:latin typeface="arial" panose="020B0604020202020204" pitchFamily="34" charset="0"/>
              </a:rPr>
              <a:t>HTTPS:</a:t>
            </a:r>
          </a:p>
          <a:p>
            <a:r>
              <a:rPr lang="en-US" sz="1333" dirty="0">
                <a:latin typeface="arial" panose="020B0604020202020204" pitchFamily="34" charset="0"/>
              </a:rPr>
              <a:t>Establishes an HTTPS connection between SAP Cloud Integration and a sender system.</a:t>
            </a:r>
            <a:endParaRPr lang="en-IN" sz="1333" dirty="0">
              <a:latin typeface="arial" panose="020B0604020202020204" pitchFamily="34" charset="0"/>
            </a:endParaRPr>
          </a:p>
        </p:txBody>
      </p:sp>
    </p:spTree>
    <p:extLst>
      <p:ext uri="{BB962C8B-B14F-4D97-AF65-F5344CB8AC3E}">
        <p14:creationId xmlns:p14="http://schemas.microsoft.com/office/powerpoint/2010/main" val="29066852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35021-A0A1-4FBF-B1AC-72256EE8D84A}"/>
              </a:ext>
            </a:extLst>
          </p:cNvPr>
          <p:cNvSpPr>
            <a:spLocks noGrp="1"/>
          </p:cNvSpPr>
          <p:nvPr>
            <p:ph type="title"/>
          </p:nvPr>
        </p:nvSpPr>
        <p:spPr/>
        <p:txBody>
          <a:bodyPr/>
          <a:lstStyle/>
          <a:p>
            <a:r>
              <a:rPr lang="en-IN" dirty="0"/>
              <a:t>HTTP ADAPTER</a:t>
            </a:r>
          </a:p>
        </p:txBody>
      </p:sp>
      <p:graphicFrame>
        <p:nvGraphicFramePr>
          <p:cNvPr id="4" name="Content Placeholder 3">
            <a:extLst>
              <a:ext uri="{FF2B5EF4-FFF2-40B4-BE49-F238E27FC236}">
                <a16:creationId xmlns:a16="http://schemas.microsoft.com/office/drawing/2014/main" id="{B7790766-7D50-4AB6-B60E-C8BE98F285C0}"/>
              </a:ext>
            </a:extLst>
          </p:cNvPr>
          <p:cNvGraphicFramePr>
            <a:graphicFrameLocks noGrp="1"/>
          </p:cNvGraphicFramePr>
          <p:nvPr>
            <p:ph idx="1"/>
          </p:nvPr>
        </p:nvGraphicFramePr>
        <p:xfrm>
          <a:off x="2347081" y="2373629"/>
          <a:ext cx="7730066" cy="1828800"/>
        </p:xfrm>
        <a:graphic>
          <a:graphicData uri="http://schemas.openxmlformats.org/drawingml/2006/table">
            <a:tbl>
              <a:tblPr/>
              <a:tblGrid>
                <a:gridCol w="3865033">
                  <a:extLst>
                    <a:ext uri="{9D8B030D-6E8A-4147-A177-3AD203B41FA5}">
                      <a16:colId xmlns:a16="http://schemas.microsoft.com/office/drawing/2014/main" val="2838391059"/>
                    </a:ext>
                  </a:extLst>
                </a:gridCol>
                <a:gridCol w="3865033">
                  <a:extLst>
                    <a:ext uri="{9D8B030D-6E8A-4147-A177-3AD203B41FA5}">
                      <a16:colId xmlns:a16="http://schemas.microsoft.com/office/drawing/2014/main" val="1979434148"/>
                    </a:ext>
                  </a:extLst>
                </a:gridCol>
              </a:tblGrid>
              <a:tr h="487680">
                <a:tc gridSpan="2">
                  <a:txBody>
                    <a:bodyPr/>
                    <a:lstStyle/>
                    <a:p>
                      <a:r>
                        <a:rPr lang="en-US" sz="2400"/>
                        <a:t>Parameters of the HTTPS Sender Adapter</a:t>
                      </a:r>
                    </a:p>
                  </a:txBody>
                  <a:tcPr marL="121920" marR="121920" marT="60960" marB="60960" anchor="ctr"/>
                </a:tc>
                <a:tc hMerge="1">
                  <a:txBody>
                    <a:bodyPr/>
                    <a:lstStyle/>
                    <a:p>
                      <a:endParaRPr lang="en-IN"/>
                    </a:p>
                  </a:txBody>
                  <a:tcPr/>
                </a:tc>
                <a:extLst>
                  <a:ext uri="{0D108BD9-81ED-4DB2-BD59-A6C34878D82A}">
                    <a16:rowId xmlns:a16="http://schemas.microsoft.com/office/drawing/2014/main" val="3402279267"/>
                  </a:ext>
                </a:extLst>
              </a:tr>
              <a:tr h="487680">
                <a:tc>
                  <a:txBody>
                    <a:bodyPr/>
                    <a:lstStyle/>
                    <a:p>
                      <a:pPr fontAlgn="t"/>
                      <a:r>
                        <a:rPr lang="en-IN" sz="2400">
                          <a:effectLst/>
                        </a:rPr>
                        <a:t>Parameter</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B w="12700" cap="flat" cmpd="sng" algn="ctr">
                      <a:solidFill>
                        <a:srgbClr val="CCCCCC"/>
                      </a:solidFill>
                      <a:prstDash val="solid"/>
                      <a:round/>
                      <a:headEnd type="none" w="med" len="med"/>
                      <a:tailEnd type="none" w="med" len="med"/>
                    </a:lnB>
                  </a:tcPr>
                </a:tc>
                <a:tc>
                  <a:txBody>
                    <a:bodyPr/>
                    <a:lstStyle/>
                    <a:p>
                      <a:pPr fontAlgn="t"/>
                      <a:r>
                        <a:rPr lang="en-IN" sz="2400">
                          <a:effectLst/>
                        </a:rPr>
                        <a:t>Description</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33881600"/>
                  </a:ext>
                </a:extLst>
              </a:tr>
              <a:tr h="853440">
                <a:tc>
                  <a:txBody>
                    <a:bodyPr/>
                    <a:lstStyle/>
                    <a:p>
                      <a:pPr fontAlgn="t"/>
                      <a:r>
                        <a:rPr lang="en-IN" sz="2400" b="1" dirty="0">
                          <a:effectLst/>
                        </a:rPr>
                        <a:t>Address</a:t>
                      </a:r>
                      <a:endParaRPr lang="en-IN" sz="2400" dirty="0">
                        <a:effectLst/>
                      </a:endParaRP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2400" dirty="0">
                          <a:effectLst/>
                        </a:rPr>
                        <a:t>Enter the URL of the HTTP system to connect to.</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409064682"/>
                  </a:ext>
                </a:extLst>
              </a:tr>
            </a:tbl>
          </a:graphicData>
        </a:graphic>
      </p:graphicFrame>
      <p:graphicFrame>
        <p:nvGraphicFramePr>
          <p:cNvPr id="5" name="Table 4">
            <a:extLst>
              <a:ext uri="{FF2B5EF4-FFF2-40B4-BE49-F238E27FC236}">
                <a16:creationId xmlns:a16="http://schemas.microsoft.com/office/drawing/2014/main" id="{F0CD82EC-2C67-41C4-A9DF-1E3B9848A374}"/>
              </a:ext>
            </a:extLst>
          </p:cNvPr>
          <p:cNvGraphicFramePr>
            <a:graphicFrameLocks noGrp="1"/>
          </p:cNvGraphicFramePr>
          <p:nvPr/>
        </p:nvGraphicFramePr>
        <p:xfrm>
          <a:off x="2347081" y="3836669"/>
          <a:ext cx="7730066" cy="853440"/>
        </p:xfrm>
        <a:graphic>
          <a:graphicData uri="http://schemas.openxmlformats.org/drawingml/2006/table">
            <a:tbl>
              <a:tblPr/>
              <a:tblGrid>
                <a:gridCol w="3865033">
                  <a:extLst>
                    <a:ext uri="{9D8B030D-6E8A-4147-A177-3AD203B41FA5}">
                      <a16:colId xmlns:a16="http://schemas.microsoft.com/office/drawing/2014/main" val="3440452288"/>
                    </a:ext>
                  </a:extLst>
                </a:gridCol>
                <a:gridCol w="3865033">
                  <a:extLst>
                    <a:ext uri="{9D8B030D-6E8A-4147-A177-3AD203B41FA5}">
                      <a16:colId xmlns:a16="http://schemas.microsoft.com/office/drawing/2014/main" val="3346210177"/>
                    </a:ext>
                  </a:extLst>
                </a:gridCol>
              </a:tblGrid>
              <a:tr h="853440">
                <a:tc>
                  <a:txBody>
                    <a:bodyPr/>
                    <a:lstStyle/>
                    <a:p>
                      <a:pPr fontAlgn="t"/>
                      <a:r>
                        <a:rPr lang="en-IN" sz="2400" b="1" dirty="0">
                          <a:effectLst/>
                        </a:rPr>
                        <a:t>Authorization</a:t>
                      </a:r>
                      <a:endParaRPr lang="en-IN" sz="2400" dirty="0">
                        <a:effectLst/>
                      </a:endParaRP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2400" dirty="0">
                          <a:effectLst/>
                        </a:rPr>
                        <a:t>Specifies the authorization option for the sender.</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983947411"/>
                  </a:ext>
                </a:extLst>
              </a:tr>
            </a:tbl>
          </a:graphicData>
        </a:graphic>
      </p:graphicFrame>
      <p:graphicFrame>
        <p:nvGraphicFramePr>
          <p:cNvPr id="6" name="Table 5">
            <a:extLst>
              <a:ext uri="{FF2B5EF4-FFF2-40B4-BE49-F238E27FC236}">
                <a16:creationId xmlns:a16="http://schemas.microsoft.com/office/drawing/2014/main" id="{63F112AD-9555-4C6F-B42A-F7DBCC1B74F4}"/>
              </a:ext>
            </a:extLst>
          </p:cNvPr>
          <p:cNvGraphicFramePr>
            <a:graphicFrameLocks noGrp="1"/>
          </p:cNvGraphicFramePr>
          <p:nvPr/>
        </p:nvGraphicFramePr>
        <p:xfrm>
          <a:off x="2347081" y="4459393"/>
          <a:ext cx="7730066" cy="2316480"/>
        </p:xfrm>
        <a:graphic>
          <a:graphicData uri="http://schemas.openxmlformats.org/drawingml/2006/table">
            <a:tbl>
              <a:tblPr/>
              <a:tblGrid>
                <a:gridCol w="3865033">
                  <a:extLst>
                    <a:ext uri="{9D8B030D-6E8A-4147-A177-3AD203B41FA5}">
                      <a16:colId xmlns:a16="http://schemas.microsoft.com/office/drawing/2014/main" val="577281077"/>
                    </a:ext>
                  </a:extLst>
                </a:gridCol>
                <a:gridCol w="3865033">
                  <a:extLst>
                    <a:ext uri="{9D8B030D-6E8A-4147-A177-3AD203B41FA5}">
                      <a16:colId xmlns:a16="http://schemas.microsoft.com/office/drawing/2014/main" val="3041164170"/>
                    </a:ext>
                  </a:extLst>
                </a:gridCol>
              </a:tblGrid>
              <a:tr h="2316480">
                <a:tc>
                  <a:txBody>
                    <a:bodyPr/>
                    <a:lstStyle/>
                    <a:p>
                      <a:pPr fontAlgn="t"/>
                      <a:r>
                        <a:rPr lang="en-IN" sz="2400" b="1" dirty="0">
                          <a:effectLst/>
                        </a:rPr>
                        <a:t>CSRF Protected</a:t>
                      </a:r>
                      <a:endParaRPr lang="en-IN" sz="2400" dirty="0">
                        <a:effectLst/>
                      </a:endParaRP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2400" dirty="0">
                          <a:effectLst/>
                        </a:rPr>
                        <a:t>This option prevents Cross-Site Request Forgery (CSRF), which is a malicious online attack. Such attacks exposes user content without their authorization.</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887803546"/>
                  </a:ext>
                </a:extLst>
              </a:tr>
            </a:tbl>
          </a:graphicData>
        </a:graphic>
      </p:graphicFrame>
      <p:sp>
        <p:nvSpPr>
          <p:cNvPr id="7" name="Rectangle 1">
            <a:extLst>
              <a:ext uri="{FF2B5EF4-FFF2-40B4-BE49-F238E27FC236}">
                <a16:creationId xmlns:a16="http://schemas.microsoft.com/office/drawing/2014/main" id="{514EC5A5-691B-42BE-9B93-0B844575A1E8}"/>
              </a:ext>
            </a:extLst>
          </p:cNvPr>
          <p:cNvSpPr>
            <a:spLocks noChangeArrowheads="1"/>
          </p:cNvSpPr>
          <p:nvPr/>
        </p:nvSpPr>
        <p:spPr bwMode="auto">
          <a:xfrm>
            <a:off x="1877181" y="5438596"/>
            <a:ext cx="8451994" cy="2011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264500" rIns="121920" bIns="264500" numCol="1" anchor="ctr" anchorCtr="0" compatLnSpc="1">
            <a:prstTxWarp prst="textNoShape">
              <a:avLst/>
            </a:prstTxWarp>
            <a:spAutoFit/>
          </a:bodyPr>
          <a:lstStyle/>
          <a:p>
            <a:pPr defTabSz="1219170" eaLnBrk="0" fontAlgn="base" hangingPunct="0">
              <a:spcBef>
                <a:spcPct val="0"/>
              </a:spcBef>
              <a:spcAft>
                <a:spcPct val="0"/>
              </a:spcAft>
            </a:pPr>
            <a:endParaRPr lang="en-US" altLang="en-US" sz="2400" dirty="0">
              <a:latin typeface="Arial" panose="020B0604020202020204" pitchFamily="34" charset="0"/>
            </a:endParaRPr>
          </a:p>
          <a:p>
            <a:pPr defTabSz="1219170" eaLnBrk="0" fontAlgn="base" hangingPunct="0">
              <a:spcBef>
                <a:spcPct val="0"/>
              </a:spcBef>
              <a:spcAft>
                <a:spcPct val="0"/>
              </a:spcAft>
              <a:buFontTx/>
              <a:buChar char="•"/>
            </a:pPr>
            <a:r>
              <a:rPr lang="en-US" altLang="en-US" sz="1600" dirty="0" err="1">
                <a:solidFill>
                  <a:srgbClr val="333333"/>
                </a:solidFill>
                <a:latin typeface="72"/>
              </a:rPr>
              <a:t>CamelHttpUrl</a:t>
            </a:r>
            <a:endParaRPr lang="en-US" altLang="en-US" sz="1600" dirty="0">
              <a:solidFill>
                <a:srgbClr val="333333"/>
              </a:solidFill>
              <a:latin typeface="72"/>
            </a:endParaRPr>
          </a:p>
          <a:p>
            <a:pPr defTabSz="1219170" eaLnBrk="0" fontAlgn="base" hangingPunct="0">
              <a:spcBef>
                <a:spcPct val="0"/>
              </a:spcBef>
              <a:spcAft>
                <a:spcPct val="0"/>
              </a:spcAft>
            </a:pPr>
            <a:r>
              <a:rPr lang="en-US" altLang="en-US" sz="1600" dirty="0">
                <a:solidFill>
                  <a:srgbClr val="333333"/>
                </a:solidFill>
                <a:latin typeface="72"/>
              </a:rPr>
              <a:t>Refers to the complete URL called, without query parameters.</a:t>
            </a:r>
          </a:p>
          <a:p>
            <a:pPr defTabSz="1219170" eaLnBrk="0" fontAlgn="base" hangingPunct="0">
              <a:spcBef>
                <a:spcPct val="0"/>
              </a:spcBef>
              <a:spcAft>
                <a:spcPct val="0"/>
              </a:spcAft>
            </a:pPr>
            <a:r>
              <a:rPr lang="en-US" altLang="en-US" sz="1600" dirty="0">
                <a:solidFill>
                  <a:srgbClr val="333333"/>
                </a:solidFill>
                <a:latin typeface="72"/>
              </a:rPr>
              <a:t>For example, </a:t>
            </a:r>
            <a:r>
              <a:rPr lang="en-US" altLang="en-US" sz="1600" dirty="0" err="1">
                <a:solidFill>
                  <a:srgbClr val="333333"/>
                </a:solidFill>
                <a:latin typeface="Courier New" panose="02070309020205020404" pitchFamily="49" charset="0"/>
                <a:cs typeface="Courier New" panose="02070309020205020404" pitchFamily="49" charset="0"/>
              </a:rPr>
              <a:t>CamelHttpUrl</a:t>
            </a:r>
            <a:r>
              <a:rPr lang="en-US" altLang="en-US" sz="1600" dirty="0">
                <a:solidFill>
                  <a:srgbClr val="333333"/>
                </a:solidFill>
                <a:latin typeface="Courier New" panose="02070309020205020404" pitchFamily="49" charset="0"/>
                <a:cs typeface="Courier New" panose="02070309020205020404" pitchFamily="49" charset="0"/>
              </a:rPr>
              <a:t>=https://test.bsn.neo.ondemand.com/http/hello</a:t>
            </a:r>
            <a:r>
              <a:rPr lang="en-US" altLang="en-US" sz="1600" dirty="0">
                <a:solidFill>
                  <a:srgbClr val="333333"/>
                </a:solidFill>
                <a:latin typeface="72"/>
              </a:rPr>
              <a:t>.</a:t>
            </a:r>
          </a:p>
          <a:p>
            <a:pPr defTabSz="1219170" eaLnBrk="0" fontAlgn="base" hangingPunct="0">
              <a:spcBef>
                <a:spcPct val="0"/>
              </a:spcBef>
              <a:spcAft>
                <a:spcPct val="0"/>
              </a:spcAft>
            </a:pPr>
            <a:endParaRPr lang="en-US" altLang="en-US" sz="2400" dirty="0">
              <a:latin typeface="Arial" panose="020B0604020202020204" pitchFamily="34" charset="0"/>
            </a:endParaRPr>
          </a:p>
        </p:txBody>
      </p:sp>
    </p:spTree>
    <p:extLst>
      <p:ext uri="{BB962C8B-B14F-4D97-AF65-F5344CB8AC3E}">
        <p14:creationId xmlns:p14="http://schemas.microsoft.com/office/powerpoint/2010/main" val="9757322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C6F93-403B-4368-9C63-A0B49EE90F0F}"/>
              </a:ext>
            </a:extLst>
          </p:cNvPr>
          <p:cNvSpPr>
            <a:spLocks noGrp="1"/>
          </p:cNvSpPr>
          <p:nvPr>
            <p:ph type="title"/>
          </p:nvPr>
        </p:nvSpPr>
        <p:spPr/>
        <p:txBody>
          <a:bodyPr/>
          <a:lstStyle/>
          <a:p>
            <a:r>
              <a:rPr lang="en-IN" dirty="0"/>
              <a:t>Postman CPI Integration</a:t>
            </a:r>
          </a:p>
        </p:txBody>
      </p:sp>
      <p:sp>
        <p:nvSpPr>
          <p:cNvPr id="3" name="Content Placeholder 2">
            <a:extLst>
              <a:ext uri="{FF2B5EF4-FFF2-40B4-BE49-F238E27FC236}">
                <a16:creationId xmlns:a16="http://schemas.microsoft.com/office/drawing/2014/main" id="{FFFB6E89-4B8F-4888-A8FA-83B075B1A09C}"/>
              </a:ext>
            </a:extLst>
          </p:cNvPr>
          <p:cNvSpPr>
            <a:spLocks noGrp="1"/>
          </p:cNvSpPr>
          <p:nvPr>
            <p:ph idx="1"/>
          </p:nvPr>
        </p:nvSpPr>
        <p:spPr/>
        <p:txBody>
          <a:bodyPr/>
          <a:lstStyle/>
          <a:p>
            <a:endParaRPr lang="en-IN" dirty="0"/>
          </a:p>
        </p:txBody>
      </p:sp>
      <p:sp>
        <p:nvSpPr>
          <p:cNvPr id="4" name="Oval 3">
            <a:extLst>
              <a:ext uri="{FF2B5EF4-FFF2-40B4-BE49-F238E27FC236}">
                <a16:creationId xmlns:a16="http://schemas.microsoft.com/office/drawing/2014/main" id="{65C6FD12-AEBE-404C-9A48-354505E4194A}"/>
              </a:ext>
            </a:extLst>
          </p:cNvPr>
          <p:cNvSpPr/>
          <p:nvPr/>
        </p:nvSpPr>
        <p:spPr>
          <a:xfrm>
            <a:off x="3067352" y="3429000"/>
            <a:ext cx="2032000" cy="102204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2400" dirty="0"/>
              <a:t>Postman</a:t>
            </a:r>
          </a:p>
        </p:txBody>
      </p:sp>
      <p:sp>
        <p:nvSpPr>
          <p:cNvPr id="5" name="Rectangle: Rounded Corners 4">
            <a:extLst>
              <a:ext uri="{FF2B5EF4-FFF2-40B4-BE49-F238E27FC236}">
                <a16:creationId xmlns:a16="http://schemas.microsoft.com/office/drawing/2014/main" id="{47E097F3-CB71-4061-ABF6-C71BB5EA68CD}"/>
              </a:ext>
            </a:extLst>
          </p:cNvPr>
          <p:cNvSpPr/>
          <p:nvPr/>
        </p:nvSpPr>
        <p:spPr>
          <a:xfrm>
            <a:off x="6724953" y="3380618"/>
            <a:ext cx="1432076" cy="11188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CPI</a:t>
            </a:r>
          </a:p>
        </p:txBody>
      </p:sp>
      <p:cxnSp>
        <p:nvCxnSpPr>
          <p:cNvPr id="7" name="Straight Arrow Connector 6">
            <a:extLst>
              <a:ext uri="{FF2B5EF4-FFF2-40B4-BE49-F238E27FC236}">
                <a16:creationId xmlns:a16="http://schemas.microsoft.com/office/drawing/2014/main" id="{9E97F65A-A7F3-41B3-9A43-964CFFE2CA00}"/>
              </a:ext>
            </a:extLst>
          </p:cNvPr>
          <p:cNvCxnSpPr/>
          <p:nvPr/>
        </p:nvCxnSpPr>
        <p:spPr>
          <a:xfrm>
            <a:off x="5099352" y="3940023"/>
            <a:ext cx="1625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92085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30575-2961-4B36-992C-B937A6709FE3}"/>
              </a:ext>
            </a:extLst>
          </p:cNvPr>
          <p:cNvSpPr>
            <a:spLocks noGrp="1"/>
          </p:cNvSpPr>
          <p:nvPr>
            <p:ph type="title"/>
          </p:nvPr>
        </p:nvSpPr>
        <p:spPr/>
        <p:txBody>
          <a:bodyPr/>
          <a:lstStyle/>
          <a:p>
            <a:r>
              <a:rPr lang="en-IN" dirty="0"/>
              <a:t>POSTMAN CPI integration</a:t>
            </a:r>
          </a:p>
        </p:txBody>
      </p:sp>
      <p:sp>
        <p:nvSpPr>
          <p:cNvPr id="3" name="Content Placeholder 2">
            <a:extLst>
              <a:ext uri="{FF2B5EF4-FFF2-40B4-BE49-F238E27FC236}">
                <a16:creationId xmlns:a16="http://schemas.microsoft.com/office/drawing/2014/main" id="{3154F9B8-1122-401C-841E-F00518707B68}"/>
              </a:ext>
            </a:extLst>
          </p:cNvPr>
          <p:cNvSpPr>
            <a:spLocks noGrp="1"/>
          </p:cNvSpPr>
          <p:nvPr>
            <p:ph idx="1"/>
          </p:nvPr>
        </p:nvSpPr>
        <p:spPr/>
        <p:txBody>
          <a:bodyPr/>
          <a:lstStyle/>
          <a:p>
            <a:r>
              <a:rPr lang="en-IN" b="1" dirty="0"/>
              <a:t>Things required</a:t>
            </a:r>
          </a:p>
          <a:p>
            <a:r>
              <a:rPr lang="en-IN" dirty="0"/>
              <a:t>End point URL</a:t>
            </a:r>
          </a:p>
          <a:p>
            <a:r>
              <a:rPr lang="en-IN" dirty="0"/>
              <a:t>CPI User id and password</a:t>
            </a:r>
          </a:p>
          <a:p>
            <a:endParaRPr lang="en-IN" dirty="0"/>
          </a:p>
        </p:txBody>
      </p:sp>
    </p:spTree>
    <p:extLst>
      <p:ext uri="{BB962C8B-B14F-4D97-AF65-F5344CB8AC3E}">
        <p14:creationId xmlns:p14="http://schemas.microsoft.com/office/powerpoint/2010/main" val="38570126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4265E-EE2B-4CE8-9F53-33C8766E5AEE}"/>
              </a:ext>
            </a:extLst>
          </p:cNvPr>
          <p:cNvSpPr>
            <a:spLocks noGrp="1"/>
          </p:cNvSpPr>
          <p:nvPr>
            <p:ph type="title"/>
          </p:nvPr>
        </p:nvSpPr>
        <p:spPr>
          <a:xfrm>
            <a:off x="643467" y="643467"/>
            <a:ext cx="3363973" cy="1728044"/>
          </a:xfrm>
          <a:noFill/>
          <a:ln>
            <a:solidFill>
              <a:schemeClr val="bg1"/>
            </a:solidFill>
          </a:ln>
        </p:spPr>
        <p:txBody>
          <a:bodyPr wrap="square">
            <a:normAutofit/>
          </a:bodyPr>
          <a:lstStyle/>
          <a:p>
            <a:r>
              <a:rPr lang="en-IN">
                <a:solidFill>
                  <a:schemeClr val="bg1"/>
                </a:solidFill>
              </a:rPr>
              <a:t>POSTMAN CPI INtegration</a:t>
            </a:r>
          </a:p>
        </p:txBody>
      </p:sp>
      <p:sp>
        <p:nvSpPr>
          <p:cNvPr id="9" name="Content Placeholder 8">
            <a:extLst>
              <a:ext uri="{FF2B5EF4-FFF2-40B4-BE49-F238E27FC236}">
                <a16:creationId xmlns:a16="http://schemas.microsoft.com/office/drawing/2014/main" id="{99FE363D-2FB1-DFF4-4077-21061910BA7F}"/>
              </a:ext>
            </a:extLst>
          </p:cNvPr>
          <p:cNvSpPr>
            <a:spLocks noGrp="1"/>
          </p:cNvSpPr>
          <p:nvPr>
            <p:ph idx="1"/>
          </p:nvPr>
        </p:nvSpPr>
        <p:spPr>
          <a:xfrm>
            <a:off x="643468" y="2638044"/>
            <a:ext cx="3363973" cy="3415621"/>
          </a:xfrm>
        </p:spPr>
        <p:txBody>
          <a:bodyPr>
            <a:normAutofit/>
          </a:bodyPr>
          <a:lstStyle/>
          <a:p>
            <a:endParaRPr lang="en-US" dirty="0">
              <a:solidFill>
                <a:schemeClr val="bg1"/>
              </a:solidFill>
            </a:endParaRPr>
          </a:p>
        </p:txBody>
      </p:sp>
      <p:pic>
        <p:nvPicPr>
          <p:cNvPr id="5" name="Content Placeholder 4">
            <a:extLst>
              <a:ext uri="{FF2B5EF4-FFF2-40B4-BE49-F238E27FC236}">
                <a16:creationId xmlns:a16="http://schemas.microsoft.com/office/drawing/2014/main" id="{62C0C156-F1D2-4B86-82F3-C11AB1A6290A}"/>
              </a:ext>
            </a:extLst>
          </p:cNvPr>
          <p:cNvPicPr>
            <a:picLocks noChangeAspect="1"/>
          </p:cNvPicPr>
          <p:nvPr/>
        </p:nvPicPr>
        <p:blipFill>
          <a:blip r:embed="rId2"/>
          <a:stretch>
            <a:fillRect/>
          </a:stretch>
        </p:blipFill>
        <p:spPr>
          <a:xfrm>
            <a:off x="3236479" y="643467"/>
            <a:ext cx="7370561" cy="2837665"/>
          </a:xfrm>
          <a:prstGeom prst="rect">
            <a:avLst/>
          </a:prstGeom>
        </p:spPr>
      </p:pic>
      <p:pic>
        <p:nvPicPr>
          <p:cNvPr id="7" name="Picture 6">
            <a:extLst>
              <a:ext uri="{FF2B5EF4-FFF2-40B4-BE49-F238E27FC236}">
                <a16:creationId xmlns:a16="http://schemas.microsoft.com/office/drawing/2014/main" id="{CD84D9A0-73F9-41E3-A592-EBBD61BB27B7}"/>
              </a:ext>
            </a:extLst>
          </p:cNvPr>
          <p:cNvPicPr>
            <a:picLocks noChangeAspect="1"/>
          </p:cNvPicPr>
          <p:nvPr/>
        </p:nvPicPr>
        <p:blipFill>
          <a:blip r:embed="rId3"/>
          <a:stretch>
            <a:fillRect/>
          </a:stretch>
        </p:blipFill>
        <p:spPr>
          <a:xfrm>
            <a:off x="3124901" y="3590165"/>
            <a:ext cx="7645768" cy="2808167"/>
          </a:xfrm>
          <a:prstGeom prst="rect">
            <a:avLst/>
          </a:prstGeom>
        </p:spPr>
      </p:pic>
    </p:spTree>
    <p:extLst>
      <p:ext uri="{BB962C8B-B14F-4D97-AF65-F5344CB8AC3E}">
        <p14:creationId xmlns:p14="http://schemas.microsoft.com/office/powerpoint/2010/main" val="9628718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D12DF-75D5-4381-9A75-ED49ACB0E628}"/>
              </a:ext>
            </a:extLst>
          </p:cNvPr>
          <p:cNvSpPr>
            <a:spLocks noGrp="1"/>
          </p:cNvSpPr>
          <p:nvPr>
            <p:ph type="title"/>
          </p:nvPr>
        </p:nvSpPr>
        <p:spPr/>
        <p:txBody>
          <a:bodyPr/>
          <a:lstStyle/>
          <a:p>
            <a:r>
              <a:rPr lang="en-IN" dirty="0"/>
              <a:t>POSTMAN CPI </a:t>
            </a:r>
            <a:r>
              <a:rPr lang="en-IN" dirty="0" err="1"/>
              <a:t>INtegration</a:t>
            </a:r>
            <a:endParaRPr lang="en-IN" dirty="0"/>
          </a:p>
        </p:txBody>
      </p:sp>
      <p:pic>
        <p:nvPicPr>
          <p:cNvPr id="5" name="Content Placeholder 4">
            <a:extLst>
              <a:ext uri="{FF2B5EF4-FFF2-40B4-BE49-F238E27FC236}">
                <a16:creationId xmlns:a16="http://schemas.microsoft.com/office/drawing/2014/main" id="{C0CCE063-6D74-449C-BF99-1491B79005E5}"/>
              </a:ext>
            </a:extLst>
          </p:cNvPr>
          <p:cNvPicPr>
            <a:picLocks noGrp="1" noChangeAspect="1"/>
          </p:cNvPicPr>
          <p:nvPr>
            <p:ph idx="1"/>
          </p:nvPr>
        </p:nvPicPr>
        <p:blipFill>
          <a:blip r:embed="rId2"/>
          <a:stretch>
            <a:fillRect/>
          </a:stretch>
        </p:blipFill>
        <p:spPr>
          <a:xfrm>
            <a:off x="2076148" y="2792787"/>
            <a:ext cx="7730067" cy="1785867"/>
          </a:xfrm>
        </p:spPr>
      </p:pic>
      <p:pic>
        <p:nvPicPr>
          <p:cNvPr id="7" name="Picture 6">
            <a:extLst>
              <a:ext uri="{FF2B5EF4-FFF2-40B4-BE49-F238E27FC236}">
                <a16:creationId xmlns:a16="http://schemas.microsoft.com/office/drawing/2014/main" id="{378820C7-0C65-4254-ACA5-35D17F89767E}"/>
              </a:ext>
            </a:extLst>
          </p:cNvPr>
          <p:cNvPicPr>
            <a:picLocks noChangeAspect="1"/>
          </p:cNvPicPr>
          <p:nvPr/>
        </p:nvPicPr>
        <p:blipFill>
          <a:blip r:embed="rId3"/>
          <a:stretch>
            <a:fillRect/>
          </a:stretch>
        </p:blipFill>
        <p:spPr>
          <a:xfrm>
            <a:off x="2076148" y="4706417"/>
            <a:ext cx="7730067" cy="2089148"/>
          </a:xfrm>
          <a:prstGeom prst="rect">
            <a:avLst/>
          </a:prstGeom>
        </p:spPr>
      </p:pic>
    </p:spTree>
    <p:extLst>
      <p:ext uri="{BB962C8B-B14F-4D97-AF65-F5344CB8AC3E}">
        <p14:creationId xmlns:p14="http://schemas.microsoft.com/office/powerpoint/2010/main" val="23555001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5AE99-19B4-4F2A-8BB5-504CEE3586D4}"/>
              </a:ext>
            </a:extLst>
          </p:cNvPr>
          <p:cNvSpPr>
            <a:spLocks noGrp="1"/>
          </p:cNvSpPr>
          <p:nvPr>
            <p:ph type="title"/>
          </p:nvPr>
        </p:nvSpPr>
        <p:spPr>
          <a:xfrm>
            <a:off x="2076317" y="258329"/>
            <a:ext cx="7729728" cy="1188720"/>
          </a:xfrm>
        </p:spPr>
        <p:txBody>
          <a:bodyPr/>
          <a:lstStyle/>
          <a:p>
            <a:r>
              <a:rPr lang="en-IN"/>
              <a:t>POSTMAN CPI Integration</a:t>
            </a:r>
            <a:endParaRPr lang="en-IN" dirty="0"/>
          </a:p>
        </p:txBody>
      </p:sp>
      <p:pic>
        <p:nvPicPr>
          <p:cNvPr id="5" name="Content Placeholder 4">
            <a:extLst>
              <a:ext uri="{FF2B5EF4-FFF2-40B4-BE49-F238E27FC236}">
                <a16:creationId xmlns:a16="http://schemas.microsoft.com/office/drawing/2014/main" id="{7554BEA0-E7FF-4BFD-A6B1-8B66706659CF}"/>
              </a:ext>
            </a:extLst>
          </p:cNvPr>
          <p:cNvPicPr>
            <a:picLocks noGrp="1" noChangeAspect="1"/>
          </p:cNvPicPr>
          <p:nvPr>
            <p:ph idx="1"/>
          </p:nvPr>
        </p:nvPicPr>
        <p:blipFill>
          <a:blip r:embed="rId2"/>
          <a:stretch>
            <a:fillRect/>
          </a:stretch>
        </p:blipFill>
        <p:spPr>
          <a:xfrm>
            <a:off x="2351315" y="1125316"/>
            <a:ext cx="7648356" cy="1951541"/>
          </a:xfrm>
        </p:spPr>
      </p:pic>
      <p:pic>
        <p:nvPicPr>
          <p:cNvPr id="7" name="Picture 6">
            <a:extLst>
              <a:ext uri="{FF2B5EF4-FFF2-40B4-BE49-F238E27FC236}">
                <a16:creationId xmlns:a16="http://schemas.microsoft.com/office/drawing/2014/main" id="{F14F415C-3ECF-4B40-B6E1-470588D5B264}"/>
              </a:ext>
            </a:extLst>
          </p:cNvPr>
          <p:cNvPicPr>
            <a:picLocks noChangeAspect="1"/>
          </p:cNvPicPr>
          <p:nvPr/>
        </p:nvPicPr>
        <p:blipFill>
          <a:blip r:embed="rId3"/>
          <a:stretch>
            <a:fillRect/>
          </a:stretch>
        </p:blipFill>
        <p:spPr>
          <a:xfrm>
            <a:off x="2351315" y="3197856"/>
            <a:ext cx="7454731" cy="2534828"/>
          </a:xfrm>
          <a:prstGeom prst="rect">
            <a:avLst/>
          </a:prstGeom>
        </p:spPr>
      </p:pic>
      <p:graphicFrame>
        <p:nvGraphicFramePr>
          <p:cNvPr id="3" name="Object 2">
            <a:extLst>
              <a:ext uri="{FF2B5EF4-FFF2-40B4-BE49-F238E27FC236}">
                <a16:creationId xmlns:a16="http://schemas.microsoft.com/office/drawing/2014/main" id="{24511FE4-A61D-4903-951E-413D1CE71D89}"/>
              </a:ext>
            </a:extLst>
          </p:cNvPr>
          <p:cNvGraphicFramePr>
            <a:graphicFrameLocks noChangeAspect="1"/>
          </p:cNvGraphicFramePr>
          <p:nvPr/>
        </p:nvGraphicFramePr>
        <p:xfrm>
          <a:off x="2370280" y="4068984"/>
          <a:ext cx="7416800" cy="1663700"/>
        </p:xfrm>
        <a:graphic>
          <a:graphicData uri="http://schemas.openxmlformats.org/presentationml/2006/ole">
            <mc:AlternateContent xmlns:mc="http://schemas.openxmlformats.org/markup-compatibility/2006">
              <mc:Choice xmlns:v="urn:schemas-microsoft-com:vml" Requires="v">
                <p:oleObj name="Bitmap Image" r:id="rId4" imgW="7416720" imgH="1663560" progId="PBrush">
                  <p:embed/>
                </p:oleObj>
              </mc:Choice>
              <mc:Fallback>
                <p:oleObj name="Bitmap Image" r:id="rId4" imgW="7416720" imgH="1663560" progId="PBrush">
                  <p:embed/>
                  <p:pic>
                    <p:nvPicPr>
                      <p:cNvPr id="3" name="Object 2">
                        <a:extLst>
                          <a:ext uri="{FF2B5EF4-FFF2-40B4-BE49-F238E27FC236}">
                            <a16:creationId xmlns:a16="http://schemas.microsoft.com/office/drawing/2014/main" id="{24511FE4-A61D-4903-951E-413D1CE71D89}"/>
                          </a:ext>
                        </a:extLst>
                      </p:cNvPr>
                      <p:cNvPicPr/>
                      <p:nvPr/>
                    </p:nvPicPr>
                    <p:blipFill>
                      <a:blip r:embed="rId5"/>
                      <a:stretch>
                        <a:fillRect/>
                      </a:stretch>
                    </p:blipFill>
                    <p:spPr>
                      <a:xfrm>
                        <a:off x="2370280" y="4068984"/>
                        <a:ext cx="7416800" cy="1663700"/>
                      </a:xfrm>
                      <a:prstGeom prst="rect">
                        <a:avLst/>
                      </a:prstGeom>
                    </p:spPr>
                  </p:pic>
                </p:oleObj>
              </mc:Fallback>
            </mc:AlternateContent>
          </a:graphicData>
        </a:graphic>
      </p:graphicFrame>
    </p:spTree>
    <p:extLst>
      <p:ext uri="{BB962C8B-B14F-4D97-AF65-F5344CB8AC3E}">
        <p14:creationId xmlns:p14="http://schemas.microsoft.com/office/powerpoint/2010/main" val="3140264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CDC97-0119-6726-0CA6-2E8F72AEA957}"/>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BA462B15-6A5C-230F-C2DA-F30218619425}"/>
              </a:ext>
            </a:extLst>
          </p:cNvPr>
          <p:cNvSpPr>
            <a:spLocks noGrp="1"/>
          </p:cNvSpPr>
          <p:nvPr>
            <p:ph idx="1"/>
          </p:nvPr>
        </p:nvSpPr>
        <p:spPr/>
        <p:txBody>
          <a:bodyPr/>
          <a:lstStyle/>
          <a:p>
            <a:r>
              <a:rPr lang="en-IN" dirty="0"/>
              <a:t>POSTMAN to CPI Integration</a:t>
            </a:r>
          </a:p>
          <a:p>
            <a:r>
              <a:rPr lang="en-IN" dirty="0"/>
              <a:t>Multicast</a:t>
            </a:r>
          </a:p>
          <a:p>
            <a:r>
              <a:rPr lang="en-IN" dirty="0"/>
              <a:t>Join and Gather</a:t>
            </a:r>
          </a:p>
          <a:p>
            <a:r>
              <a:rPr lang="en-IN" dirty="0"/>
              <a:t>Converter</a:t>
            </a:r>
          </a:p>
          <a:p>
            <a:endParaRPr lang="en-IN" dirty="0"/>
          </a:p>
        </p:txBody>
      </p:sp>
    </p:spTree>
    <p:extLst>
      <p:ext uri="{BB962C8B-B14F-4D97-AF65-F5344CB8AC3E}">
        <p14:creationId xmlns:p14="http://schemas.microsoft.com/office/powerpoint/2010/main" val="379157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955F-97E0-4F73-8D12-89A9C5D2A137}"/>
              </a:ext>
            </a:extLst>
          </p:cNvPr>
          <p:cNvSpPr>
            <a:spLocks noGrp="1"/>
          </p:cNvSpPr>
          <p:nvPr>
            <p:ph type="title"/>
          </p:nvPr>
        </p:nvSpPr>
        <p:spPr/>
        <p:txBody>
          <a:bodyPr>
            <a:normAutofit/>
          </a:bodyPr>
          <a:lstStyle/>
          <a:p>
            <a:r>
              <a:rPr lang="en-IN" b="0" i="0" dirty="0">
                <a:solidFill>
                  <a:srgbClr val="333333"/>
                </a:solidFill>
                <a:effectLst/>
                <a:latin typeface="72"/>
              </a:rPr>
              <a:t>CSV to XML Converter</a:t>
            </a: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BB0F42CB-10E4-4624-B22E-459A1901863D}"/>
              </a:ext>
            </a:extLst>
          </p:cNvPr>
          <p:cNvSpPr>
            <a:spLocks noGrp="1"/>
          </p:cNvSpPr>
          <p:nvPr>
            <p:ph idx="1"/>
          </p:nvPr>
        </p:nvSpPr>
        <p:spPr/>
        <p:txBody>
          <a:bodyPr/>
          <a:lstStyle/>
          <a:p>
            <a:pPr algn="l"/>
            <a:r>
              <a:rPr lang="en-US" sz="1467" b="1" dirty="0">
                <a:solidFill>
                  <a:srgbClr val="333333"/>
                </a:solidFill>
                <a:latin typeface="72"/>
              </a:rPr>
              <a:t>Procedure</a:t>
            </a:r>
          </a:p>
          <a:p>
            <a:pPr algn="l">
              <a:buFont typeface="+mj-lt"/>
              <a:buAutoNum type="arabicPeriod"/>
            </a:pPr>
            <a:r>
              <a:rPr lang="en-US" sz="1467" dirty="0">
                <a:solidFill>
                  <a:srgbClr val="333333"/>
                </a:solidFill>
                <a:latin typeface="72"/>
              </a:rPr>
              <a:t>In the palette, choose </a:t>
            </a:r>
            <a:r>
              <a:rPr lang="en-US" sz="1467" dirty="0">
                <a:solidFill>
                  <a:srgbClr val="333333"/>
                </a:solidFill>
                <a:latin typeface="SAPiconsV4-1"/>
              </a:rPr>
              <a:t></a:t>
            </a:r>
            <a:r>
              <a:rPr lang="en-US" sz="1467" dirty="0">
                <a:solidFill>
                  <a:srgbClr val="333333"/>
                </a:solidFill>
                <a:latin typeface="72"/>
              </a:rPr>
              <a:t>, then navigate to </a:t>
            </a:r>
            <a:r>
              <a:rPr lang="en-US" sz="1467" b="1" dirty="0">
                <a:solidFill>
                  <a:srgbClr val="333333"/>
                </a:solidFill>
                <a:latin typeface="72"/>
              </a:rPr>
              <a:t>Converter</a:t>
            </a:r>
            <a:r>
              <a:rPr lang="en-US" sz="1467" dirty="0">
                <a:solidFill>
                  <a:srgbClr val="333333"/>
                </a:solidFill>
                <a:latin typeface="72"/>
              </a:rPr>
              <a:t>  </a:t>
            </a:r>
            <a:r>
              <a:rPr lang="en-US" sz="1467" b="1" dirty="0">
                <a:solidFill>
                  <a:srgbClr val="333333"/>
                </a:solidFill>
                <a:latin typeface="72"/>
              </a:rPr>
              <a:t>CSV to XML Converter</a:t>
            </a:r>
            <a:r>
              <a:rPr lang="en-US" sz="1467" dirty="0">
                <a:solidFill>
                  <a:srgbClr val="333333"/>
                </a:solidFill>
                <a:latin typeface="72"/>
              </a:rPr>
              <a:t>.</a:t>
            </a:r>
          </a:p>
          <a:p>
            <a:pPr algn="l">
              <a:buFont typeface="+mj-lt"/>
              <a:buAutoNum type="arabicPeriod"/>
            </a:pPr>
            <a:r>
              <a:rPr lang="en-US" sz="1467" dirty="0">
                <a:solidFill>
                  <a:srgbClr val="333333"/>
                </a:solidFill>
                <a:latin typeface="72"/>
              </a:rPr>
              <a:t>Place the </a:t>
            </a:r>
            <a:r>
              <a:rPr lang="en-US" sz="1467" b="1" dirty="0">
                <a:solidFill>
                  <a:srgbClr val="333333"/>
                </a:solidFill>
                <a:latin typeface="72"/>
              </a:rPr>
              <a:t>CSV to XML converter</a:t>
            </a:r>
            <a:r>
              <a:rPr lang="en-US" sz="1467" dirty="0">
                <a:solidFill>
                  <a:srgbClr val="333333"/>
                </a:solidFill>
                <a:latin typeface="72"/>
              </a:rPr>
              <a:t> shape in the integration process and define the message path.</a:t>
            </a:r>
          </a:p>
          <a:p>
            <a:endParaRPr lang="en-IN" dirty="0"/>
          </a:p>
        </p:txBody>
      </p:sp>
    </p:spTree>
    <p:extLst>
      <p:ext uri="{BB962C8B-B14F-4D97-AF65-F5344CB8AC3E}">
        <p14:creationId xmlns:p14="http://schemas.microsoft.com/office/powerpoint/2010/main" val="22556088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CBD29-9D41-4AA0-ABD5-3A18164A53F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3B9EC62-14FA-40A0-8A58-D043126D66DD}"/>
              </a:ext>
            </a:extLst>
          </p:cNvPr>
          <p:cNvSpPr>
            <a:spLocks noGrp="1"/>
          </p:cNvSpPr>
          <p:nvPr>
            <p:ph idx="1"/>
          </p:nvPr>
        </p:nvSpPr>
        <p:spPr/>
        <p:txBody>
          <a:bodyPr/>
          <a:lstStyle/>
          <a:p>
            <a:r>
              <a:rPr lang="en-US" b="0" i="0" dirty="0">
                <a:solidFill>
                  <a:srgbClr val="333333"/>
                </a:solidFill>
                <a:effectLst/>
                <a:latin typeface="72"/>
              </a:rPr>
              <a:t>Choose </a:t>
            </a:r>
            <a:r>
              <a:rPr lang="en-US" b="1" i="0" dirty="0">
                <a:solidFill>
                  <a:srgbClr val="333333"/>
                </a:solidFill>
                <a:effectLst/>
                <a:latin typeface="72"/>
              </a:rPr>
              <a:t>CSV to XML Converter</a:t>
            </a:r>
            <a:r>
              <a:rPr lang="en-US" b="0" i="0" dirty="0">
                <a:solidFill>
                  <a:srgbClr val="333333"/>
                </a:solidFill>
                <a:effectLst/>
                <a:latin typeface="72"/>
              </a:rPr>
              <a:t> and provide values in fields based on description in table.</a:t>
            </a:r>
            <a:endParaRPr lang="en-IN" dirty="0"/>
          </a:p>
        </p:txBody>
      </p:sp>
    </p:spTree>
    <p:extLst>
      <p:ext uri="{BB962C8B-B14F-4D97-AF65-F5344CB8AC3E}">
        <p14:creationId xmlns:p14="http://schemas.microsoft.com/office/powerpoint/2010/main" val="34975153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C5E6F-A404-4620-A85E-30428A7EE889}"/>
              </a:ext>
            </a:extLst>
          </p:cNvPr>
          <p:cNvSpPr>
            <a:spLocks noGrp="1"/>
          </p:cNvSpPr>
          <p:nvPr>
            <p:ph type="title"/>
          </p:nvPr>
        </p:nvSpPr>
        <p:spPr>
          <a:xfrm>
            <a:off x="648928" y="629266"/>
            <a:ext cx="3505496" cy="1622321"/>
          </a:xfrm>
        </p:spPr>
        <p:txBody>
          <a:bodyPr>
            <a:normAutofit/>
          </a:bodyPr>
          <a:lstStyle/>
          <a:p>
            <a:endParaRPr lang="en-IN"/>
          </a:p>
        </p:txBody>
      </p:sp>
      <p:sp>
        <p:nvSpPr>
          <p:cNvPr id="9" name="Content Placeholder 8">
            <a:extLst>
              <a:ext uri="{FF2B5EF4-FFF2-40B4-BE49-F238E27FC236}">
                <a16:creationId xmlns:a16="http://schemas.microsoft.com/office/drawing/2014/main" id="{C03BA889-F318-B3BA-9BAC-9E20D0236C51}"/>
              </a:ext>
            </a:extLst>
          </p:cNvPr>
          <p:cNvSpPr>
            <a:spLocks noGrp="1"/>
          </p:cNvSpPr>
          <p:nvPr>
            <p:ph idx="1"/>
          </p:nvPr>
        </p:nvSpPr>
        <p:spPr>
          <a:xfrm>
            <a:off x="648931" y="2438400"/>
            <a:ext cx="3505493" cy="3785419"/>
          </a:xfrm>
        </p:spPr>
        <p:txBody>
          <a:bodyPr>
            <a:normAutofit/>
          </a:bodyPr>
          <a:lstStyle/>
          <a:p>
            <a:r>
              <a:rPr lang="en-US" sz="1600" dirty="0">
                <a:solidFill>
                  <a:srgbClr val="333333"/>
                </a:solidFill>
                <a:latin typeface="72"/>
              </a:rPr>
              <a:t>Choose </a:t>
            </a:r>
            <a:r>
              <a:rPr lang="en-US" sz="1600" b="1" dirty="0">
                <a:solidFill>
                  <a:srgbClr val="333333"/>
                </a:solidFill>
                <a:latin typeface="72"/>
              </a:rPr>
              <a:t>CSV to XML Converter</a:t>
            </a:r>
            <a:r>
              <a:rPr lang="en-US" sz="1600" dirty="0">
                <a:solidFill>
                  <a:srgbClr val="333333"/>
                </a:solidFill>
                <a:latin typeface="72"/>
              </a:rPr>
              <a:t> and provide values in fields based on description in table</a:t>
            </a:r>
            <a:endParaRPr lang="en-US" sz="2000" dirty="0"/>
          </a:p>
        </p:txBody>
      </p:sp>
      <p:graphicFrame>
        <p:nvGraphicFramePr>
          <p:cNvPr id="7" name="Content Placeholder 3">
            <a:extLst>
              <a:ext uri="{FF2B5EF4-FFF2-40B4-BE49-F238E27FC236}">
                <a16:creationId xmlns:a16="http://schemas.microsoft.com/office/drawing/2014/main" id="{A309CED0-DD51-4A7B-8428-F535EF4E2BF0}"/>
              </a:ext>
            </a:extLst>
          </p:cNvPr>
          <p:cNvGraphicFramePr>
            <a:graphicFrameLocks/>
          </p:cNvGraphicFramePr>
          <p:nvPr/>
        </p:nvGraphicFramePr>
        <p:xfrm>
          <a:off x="5405861" y="945207"/>
          <a:ext cx="6019330" cy="4964342"/>
        </p:xfrm>
        <a:graphic>
          <a:graphicData uri="http://schemas.openxmlformats.org/drawingml/2006/table">
            <a:tbl>
              <a:tblPr/>
              <a:tblGrid>
                <a:gridCol w="2858905">
                  <a:extLst>
                    <a:ext uri="{9D8B030D-6E8A-4147-A177-3AD203B41FA5}">
                      <a16:colId xmlns:a16="http://schemas.microsoft.com/office/drawing/2014/main" val="870659804"/>
                    </a:ext>
                  </a:extLst>
                </a:gridCol>
                <a:gridCol w="3160425">
                  <a:extLst>
                    <a:ext uri="{9D8B030D-6E8A-4147-A177-3AD203B41FA5}">
                      <a16:colId xmlns:a16="http://schemas.microsoft.com/office/drawing/2014/main" val="2040947270"/>
                    </a:ext>
                  </a:extLst>
                </a:gridCol>
              </a:tblGrid>
              <a:tr h="215416">
                <a:tc>
                  <a:txBody>
                    <a:bodyPr/>
                    <a:lstStyle/>
                    <a:p>
                      <a:pPr algn="l" fontAlgn="t">
                        <a:spcBef>
                          <a:spcPts val="0"/>
                        </a:spcBef>
                        <a:spcAft>
                          <a:spcPts val="0"/>
                        </a:spcAft>
                      </a:pPr>
                      <a:r>
                        <a:rPr lang="en-IN" sz="900" b="0" i="0" u="none" strike="noStrike">
                          <a:effectLst/>
                          <a:latin typeface="Arial" panose="020B0604020202020204" pitchFamily="34" charset="0"/>
                        </a:rPr>
                        <a:t>Field</a:t>
                      </a:r>
                    </a:p>
                  </a:txBody>
                  <a:tcPr marL="48957" marR="48957" marT="24479" marB="244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IN" sz="900" b="0" i="0" u="none" strike="noStrike">
                          <a:effectLst/>
                          <a:latin typeface="Arial" panose="020B0604020202020204" pitchFamily="34" charset="0"/>
                        </a:rPr>
                        <a:t>Description</a:t>
                      </a:r>
                    </a:p>
                  </a:txBody>
                  <a:tcPr marL="48957" marR="48957" marT="24479" marB="244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726867477"/>
                  </a:ext>
                </a:extLst>
              </a:tr>
              <a:tr h="802912">
                <a:tc>
                  <a:txBody>
                    <a:bodyPr/>
                    <a:lstStyle/>
                    <a:p>
                      <a:pPr algn="l" fontAlgn="t">
                        <a:spcBef>
                          <a:spcPts val="0"/>
                        </a:spcBef>
                        <a:spcAft>
                          <a:spcPts val="0"/>
                        </a:spcAft>
                      </a:pPr>
                      <a:r>
                        <a:rPr lang="en-IN" sz="900" b="0" i="0" u="none" strike="noStrike">
                          <a:effectLst/>
                          <a:latin typeface="Arial" panose="020B0604020202020204" pitchFamily="34" charset="0"/>
                        </a:rPr>
                        <a:t>XML Schema</a:t>
                      </a:r>
                    </a:p>
                  </a:txBody>
                  <a:tcPr marL="48957" marR="48957" marT="24479" marB="244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900" b="0" i="0" u="none" strike="noStrike">
                          <a:effectLst/>
                          <a:latin typeface="Arial" panose="020B0604020202020204" pitchFamily="34" charset="0"/>
                        </a:rPr>
                        <a:t>Choose </a:t>
                      </a:r>
                      <a:r>
                        <a:rPr lang="en-US" sz="900" b="1" i="0" u="none" strike="noStrike">
                          <a:effectLst/>
                          <a:latin typeface="Arial" panose="020B0604020202020204" pitchFamily="34" charset="0"/>
                        </a:rPr>
                        <a:t>Browse</a:t>
                      </a:r>
                      <a:r>
                        <a:rPr lang="en-US" sz="900" b="0" i="0" u="none" strike="noStrike">
                          <a:effectLst/>
                          <a:latin typeface="Arial" panose="020B0604020202020204" pitchFamily="34" charset="0"/>
                        </a:rPr>
                        <a:t>. Select the XML schema you want to use.</a:t>
                      </a:r>
                    </a:p>
                    <a:p>
                      <a:pPr algn="l" fontAlgn="t">
                        <a:spcBef>
                          <a:spcPts val="0"/>
                        </a:spcBef>
                        <a:spcAft>
                          <a:spcPts val="0"/>
                        </a:spcAft>
                      </a:pPr>
                      <a:r>
                        <a:rPr lang="en-US" sz="900" b="0" i="0" u="none" strike="noStrike">
                          <a:effectLst/>
                          <a:latin typeface="Arial" panose="020B0604020202020204" pitchFamily="34" charset="0"/>
                        </a:rPr>
                        <a:t>Optionally, you can also upload the XML schema from your local file system by choosing </a:t>
                      </a:r>
                      <a:r>
                        <a:rPr lang="en-US" sz="900" b="1" i="0" u="none" strike="noStrike">
                          <a:effectLst/>
                          <a:latin typeface="Arial" panose="020B0604020202020204" pitchFamily="34" charset="0"/>
                        </a:rPr>
                        <a:t>Upload from File System</a:t>
                      </a:r>
                      <a:r>
                        <a:rPr lang="en-US" sz="900" b="0" i="0" u="none" strike="noStrike">
                          <a:effectLst/>
                          <a:latin typeface="Arial" panose="020B0604020202020204" pitchFamily="34" charset="0"/>
                        </a:rPr>
                        <a:t>.</a:t>
                      </a:r>
                    </a:p>
                  </a:txBody>
                  <a:tcPr marL="48957" marR="48957" marT="24479" marB="244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84455259"/>
                  </a:ext>
                </a:extLst>
              </a:tr>
              <a:tr h="362289">
                <a:tc>
                  <a:txBody>
                    <a:bodyPr/>
                    <a:lstStyle/>
                    <a:p>
                      <a:pPr algn="l" fontAlgn="t">
                        <a:spcBef>
                          <a:spcPts val="0"/>
                        </a:spcBef>
                        <a:spcAft>
                          <a:spcPts val="0"/>
                        </a:spcAft>
                      </a:pPr>
                      <a:r>
                        <a:rPr lang="en-US" sz="900" b="0" i="0" u="none" strike="noStrike">
                          <a:effectLst/>
                          <a:latin typeface="Arial" panose="020B0604020202020204" pitchFamily="34" charset="0"/>
                        </a:rPr>
                        <a:t>Path to Target Element in XSD</a:t>
                      </a:r>
                    </a:p>
                  </a:txBody>
                  <a:tcPr marL="48957" marR="48957" marT="24479" marB="244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900" b="0" i="0" u="none" strike="noStrike">
                          <a:effectLst/>
                          <a:latin typeface="Arial" panose="020B0604020202020204" pitchFamily="34" charset="0"/>
                        </a:rPr>
                        <a:t>XPath in the XML schema file where you want to place the content from CSV file.</a:t>
                      </a:r>
                    </a:p>
                  </a:txBody>
                  <a:tcPr marL="48957" marR="48957" marT="24479" marB="244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887654879"/>
                  </a:ext>
                </a:extLst>
              </a:tr>
              <a:tr h="949785">
                <a:tc>
                  <a:txBody>
                    <a:bodyPr/>
                    <a:lstStyle/>
                    <a:p>
                      <a:pPr algn="l" fontAlgn="t">
                        <a:spcBef>
                          <a:spcPts val="0"/>
                        </a:spcBef>
                        <a:spcAft>
                          <a:spcPts val="0"/>
                        </a:spcAft>
                      </a:pPr>
                      <a:r>
                        <a:rPr lang="en-IN" sz="900" b="0" i="0" u="none" strike="noStrike">
                          <a:effectLst/>
                          <a:latin typeface="Arial" panose="020B0604020202020204" pitchFamily="34" charset="0"/>
                        </a:rPr>
                        <a:t>Record Marker in CSV</a:t>
                      </a:r>
                    </a:p>
                  </a:txBody>
                  <a:tcPr marL="48957" marR="48957" marT="24479" marB="244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900" b="0" i="0" u="none" strike="noStrike">
                          <a:effectLst/>
                          <a:latin typeface="Arial" panose="020B0604020202020204" pitchFamily="34" charset="0"/>
                        </a:rPr>
                        <a:t>The record in CSV file that indicates the entry that the converter has to consider as the starting point of the content.</a:t>
                      </a:r>
                    </a:p>
                    <a:p>
                      <a:pPr algn="l" fontAlgn="t">
                        <a:spcBef>
                          <a:spcPts val="0"/>
                        </a:spcBef>
                        <a:spcAft>
                          <a:spcPts val="0"/>
                        </a:spcAft>
                      </a:pPr>
                      <a:r>
                        <a:rPr lang="en-US" sz="900" b="1" i="0" u="none" strike="noStrike">
                          <a:effectLst/>
                          <a:latin typeface="Arial" panose="020B0604020202020204" pitchFamily="34" charset="0"/>
                        </a:rPr>
                        <a:t>Note</a:t>
                      </a:r>
                      <a:endParaRPr lang="en-US" sz="900" b="0" i="0" u="none" strike="noStrike">
                        <a:effectLst/>
                        <a:latin typeface="Arial" panose="020B0604020202020204" pitchFamily="34" charset="0"/>
                      </a:endParaRPr>
                    </a:p>
                    <a:p>
                      <a:pPr algn="l" fontAlgn="t">
                        <a:spcBef>
                          <a:spcPts val="0"/>
                        </a:spcBef>
                        <a:spcAft>
                          <a:spcPts val="0"/>
                        </a:spcAft>
                      </a:pPr>
                      <a:r>
                        <a:rPr lang="en-US" sz="900" b="0" i="0" u="none" strike="noStrike">
                          <a:effectLst/>
                          <a:latin typeface="Arial" panose="020B0604020202020204" pitchFamily="34" charset="0"/>
                        </a:rPr>
                        <a:t>If you don’t provide a value for this field, the converter considers all the records in the CSV file for conversion.</a:t>
                      </a:r>
                    </a:p>
                  </a:txBody>
                  <a:tcPr marL="48957" marR="48957" marT="24479" marB="244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148582073"/>
                  </a:ext>
                </a:extLst>
              </a:tr>
              <a:tr h="802912">
                <a:tc>
                  <a:txBody>
                    <a:bodyPr/>
                    <a:lstStyle/>
                    <a:p>
                      <a:pPr algn="l" fontAlgn="t">
                        <a:spcBef>
                          <a:spcPts val="0"/>
                        </a:spcBef>
                        <a:spcAft>
                          <a:spcPts val="0"/>
                        </a:spcAft>
                      </a:pPr>
                      <a:r>
                        <a:rPr lang="en-IN" sz="900" b="0" i="0" u="none" strike="noStrike">
                          <a:effectLst/>
                          <a:latin typeface="Arial" panose="020B0604020202020204" pitchFamily="34" charset="0"/>
                        </a:rPr>
                        <a:t>Field Separator in CSV</a:t>
                      </a:r>
                    </a:p>
                  </a:txBody>
                  <a:tcPr marL="48957" marR="48957" marT="24479" marB="244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900" b="0" i="0" u="none" strike="noStrike">
                          <a:effectLst/>
                          <a:latin typeface="Arial" panose="020B0604020202020204" pitchFamily="34" charset="0"/>
                        </a:rPr>
                        <a:t>Select the character from dropdown list that is used as the field separator in CSV file.</a:t>
                      </a:r>
                    </a:p>
                    <a:p>
                      <a:pPr algn="l" fontAlgn="t">
                        <a:spcBef>
                          <a:spcPts val="0"/>
                        </a:spcBef>
                        <a:spcAft>
                          <a:spcPts val="0"/>
                        </a:spcAft>
                      </a:pPr>
                      <a:r>
                        <a:rPr lang="en-US" sz="900" b="1" i="0" u="none" strike="noStrike">
                          <a:effectLst/>
                          <a:latin typeface="Arial" panose="020B0604020202020204" pitchFamily="34" charset="0"/>
                        </a:rPr>
                        <a:t>Tip</a:t>
                      </a:r>
                      <a:endParaRPr lang="en-US" sz="900" b="0" i="0" u="none" strike="noStrike">
                        <a:effectLst/>
                        <a:latin typeface="Arial" panose="020B0604020202020204" pitchFamily="34" charset="0"/>
                      </a:endParaRPr>
                    </a:p>
                    <a:p>
                      <a:pPr algn="l" fontAlgn="t">
                        <a:spcBef>
                          <a:spcPts val="0"/>
                        </a:spcBef>
                        <a:spcAft>
                          <a:spcPts val="0"/>
                        </a:spcAft>
                      </a:pPr>
                      <a:r>
                        <a:rPr lang="en-US" sz="900" b="0" i="0" u="none" strike="noStrike">
                          <a:effectLst/>
                          <a:latin typeface="Arial" panose="020B0604020202020204" pitchFamily="34" charset="0"/>
                        </a:rPr>
                        <a:t>If you want to use a field separator that isn’t available in the dropdown list, manually enter the character.</a:t>
                      </a:r>
                    </a:p>
                  </a:txBody>
                  <a:tcPr marL="48957" marR="48957" marT="24479" marB="244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596145567"/>
                  </a:ext>
                </a:extLst>
              </a:tr>
              <a:tr h="1831028">
                <a:tc>
                  <a:txBody>
                    <a:bodyPr/>
                    <a:lstStyle/>
                    <a:p>
                      <a:pPr algn="l" fontAlgn="t">
                        <a:spcBef>
                          <a:spcPts val="0"/>
                        </a:spcBef>
                        <a:spcAft>
                          <a:spcPts val="0"/>
                        </a:spcAft>
                      </a:pPr>
                      <a:r>
                        <a:rPr lang="en-IN" sz="900" b="0" i="0" u="none" strike="noStrike">
                          <a:effectLst/>
                          <a:latin typeface="Arial" panose="020B0604020202020204" pitchFamily="34" charset="0"/>
                        </a:rPr>
                        <a:t>Exclude First Line Header</a:t>
                      </a:r>
                    </a:p>
                  </a:txBody>
                  <a:tcPr marL="48957" marR="48957" marT="24479" marB="244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900" b="0" i="0" u="none" strike="noStrike">
                          <a:effectLst/>
                          <a:latin typeface="Arial" panose="020B0604020202020204" pitchFamily="34" charset="0"/>
                        </a:rPr>
                        <a:t>Select this checkbox if you want to use the header information from the first line of CSV file to map the column to the corresponding xsd attributes.</a:t>
                      </a:r>
                      <a:r>
                        <a:rPr lang="en-US" sz="900" b="1" i="0" u="none" strike="noStrike">
                          <a:effectLst/>
                          <a:latin typeface="Arial" panose="020B0604020202020204" pitchFamily="34" charset="0"/>
                        </a:rPr>
                        <a:t>Note</a:t>
                      </a:r>
                      <a:endParaRPr lang="en-US" sz="900" b="0" i="0" u="none" strike="noStrike">
                        <a:effectLst/>
                        <a:latin typeface="Arial" panose="020B0604020202020204" pitchFamily="34" charset="0"/>
                      </a:endParaRPr>
                    </a:p>
                    <a:p>
                      <a:pPr algn="l" fontAlgn="t">
                        <a:spcBef>
                          <a:spcPts val="0"/>
                        </a:spcBef>
                        <a:spcAft>
                          <a:spcPts val="0"/>
                        </a:spcAft>
                      </a:pPr>
                      <a:r>
                        <a:rPr lang="en-US" sz="900" b="0" i="0" u="none" strike="noStrike">
                          <a:effectLst/>
                          <a:latin typeface="Arial" panose="020B0604020202020204" pitchFamily="34" charset="0"/>
                        </a:rPr>
                        <a:t>If you don't select the checkbox, then the converter maps the attributes of the CSV file to the order of occurrence in the XSD.</a:t>
                      </a:r>
                    </a:p>
                    <a:p>
                      <a:pPr algn="l" fontAlgn="t">
                        <a:spcBef>
                          <a:spcPts val="0"/>
                        </a:spcBef>
                        <a:spcAft>
                          <a:spcPts val="0"/>
                        </a:spcAft>
                      </a:pPr>
                      <a:r>
                        <a:rPr lang="en-US" sz="900" b="0" i="0" u="none" strike="noStrike">
                          <a:effectLst/>
                          <a:latin typeface="Arial" panose="020B0604020202020204" pitchFamily="34" charset="0"/>
                        </a:rPr>
                        <a:t>To use this option, the CSV and XSD must share the same header-attribute names. If the header names don't match or the same header name is used multiple times in the first line of the CSV, it leads to ambiguity that the converter can resolve as it's an unsupported XML specification.</a:t>
                      </a:r>
                    </a:p>
                  </a:txBody>
                  <a:tcPr marL="48957" marR="48957" marT="24479" marB="244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964844257"/>
                  </a:ext>
                </a:extLst>
              </a:tr>
            </a:tbl>
          </a:graphicData>
        </a:graphic>
      </p:graphicFrame>
    </p:spTree>
    <p:extLst>
      <p:ext uri="{BB962C8B-B14F-4D97-AF65-F5344CB8AC3E}">
        <p14:creationId xmlns:p14="http://schemas.microsoft.com/office/powerpoint/2010/main" val="14362735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2680A-10CD-4984-BC05-43BC744D2B7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6666376-E45B-4D9B-9B92-4093FE6214E9}"/>
              </a:ext>
            </a:extLst>
          </p:cNvPr>
          <p:cNvSpPr>
            <a:spLocks noGrp="1"/>
          </p:cNvSpPr>
          <p:nvPr>
            <p:ph idx="1"/>
          </p:nvPr>
        </p:nvSpPr>
        <p:spPr/>
        <p:txBody>
          <a:bodyPr/>
          <a:lstStyle/>
          <a:p>
            <a:endParaRPr lang="en-IN" dirty="0"/>
          </a:p>
        </p:txBody>
      </p:sp>
      <p:graphicFrame>
        <p:nvGraphicFramePr>
          <p:cNvPr id="4" name="Object 3">
            <a:extLst>
              <a:ext uri="{FF2B5EF4-FFF2-40B4-BE49-F238E27FC236}">
                <a16:creationId xmlns:a16="http://schemas.microsoft.com/office/drawing/2014/main" id="{18A4D9D1-9830-42A3-B45E-AE329232913D}"/>
              </a:ext>
            </a:extLst>
          </p:cNvPr>
          <p:cNvGraphicFramePr>
            <a:graphicFrameLocks noChangeAspect="1"/>
          </p:cNvGraphicFramePr>
          <p:nvPr/>
        </p:nvGraphicFramePr>
        <p:xfrm>
          <a:off x="1043036" y="1919322"/>
          <a:ext cx="9201150" cy="3632200"/>
        </p:xfrm>
        <a:graphic>
          <a:graphicData uri="http://schemas.openxmlformats.org/presentationml/2006/ole">
            <mc:AlternateContent xmlns:mc="http://schemas.openxmlformats.org/markup-compatibility/2006">
              <mc:Choice xmlns:v="urn:schemas-microsoft-com:vml" Requires="v">
                <p:oleObj name="Bitmap Image" r:id="rId2" imgW="9201240" imgH="3632040" progId="PBrush">
                  <p:embed/>
                </p:oleObj>
              </mc:Choice>
              <mc:Fallback>
                <p:oleObj name="Bitmap Image" r:id="rId2" imgW="9201240" imgH="3632040" progId="PBrush">
                  <p:embed/>
                  <p:pic>
                    <p:nvPicPr>
                      <p:cNvPr id="4" name="Object 3">
                        <a:extLst>
                          <a:ext uri="{FF2B5EF4-FFF2-40B4-BE49-F238E27FC236}">
                            <a16:creationId xmlns:a16="http://schemas.microsoft.com/office/drawing/2014/main" id="{18A4D9D1-9830-42A3-B45E-AE329232913D}"/>
                          </a:ext>
                        </a:extLst>
                      </p:cNvPr>
                      <p:cNvPicPr/>
                      <p:nvPr/>
                    </p:nvPicPr>
                    <p:blipFill>
                      <a:blip r:embed="rId3"/>
                      <a:stretch>
                        <a:fillRect/>
                      </a:stretch>
                    </p:blipFill>
                    <p:spPr>
                      <a:xfrm>
                        <a:off x="1043036" y="1919322"/>
                        <a:ext cx="9201150" cy="3632200"/>
                      </a:xfrm>
                      <a:prstGeom prst="rect">
                        <a:avLst/>
                      </a:prstGeom>
                    </p:spPr>
                  </p:pic>
                </p:oleObj>
              </mc:Fallback>
            </mc:AlternateContent>
          </a:graphicData>
        </a:graphic>
      </p:graphicFrame>
    </p:spTree>
    <p:extLst>
      <p:ext uri="{BB962C8B-B14F-4D97-AF65-F5344CB8AC3E}">
        <p14:creationId xmlns:p14="http://schemas.microsoft.com/office/powerpoint/2010/main" val="1842304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9EB16-228E-4088-B7C6-CE6D67F08CF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4FD38D1-15E0-4A38-A85B-825954EC51D7}"/>
              </a:ext>
            </a:extLst>
          </p:cNvPr>
          <p:cNvSpPr>
            <a:spLocks noGrp="1"/>
          </p:cNvSpPr>
          <p:nvPr>
            <p:ph idx="1"/>
          </p:nvPr>
        </p:nvSpPr>
        <p:spPr/>
        <p:txBody>
          <a:bodyPr>
            <a:normAutofit fontScale="55000" lnSpcReduction="20000"/>
          </a:bodyPr>
          <a:lstStyle/>
          <a:p>
            <a:r>
              <a:rPr lang="en-IN" dirty="0"/>
              <a:t>Schema</a:t>
            </a:r>
          </a:p>
          <a:p>
            <a:r>
              <a:rPr lang="en-IN" dirty="0"/>
              <a:t>&lt;?xml version="1.0" encoding="UTF-8" standalone="yes"?&gt;&lt;</a:t>
            </a:r>
            <a:r>
              <a:rPr lang="en-IN" dirty="0" err="1"/>
              <a:t>xs:schema</a:t>
            </a:r>
            <a:r>
              <a:rPr lang="en-IN" dirty="0"/>
              <a:t> </a:t>
            </a:r>
            <a:r>
              <a:rPr lang="en-IN" dirty="0" err="1"/>
              <a:t>attributeFormDefault</a:t>
            </a:r>
            <a:r>
              <a:rPr lang="en-IN" dirty="0"/>
              <a:t>="unqualified" </a:t>
            </a:r>
            <a:r>
              <a:rPr lang="en-IN" dirty="0" err="1"/>
              <a:t>elementFormDefault</a:t>
            </a:r>
            <a:r>
              <a:rPr lang="en-IN" dirty="0"/>
              <a:t>="qualified" </a:t>
            </a:r>
            <a:r>
              <a:rPr lang="en-IN" dirty="0" err="1"/>
              <a:t>xmlns:xs</a:t>
            </a:r>
            <a:r>
              <a:rPr lang="en-IN" dirty="0"/>
              <a:t>="http://www.w3.org/2001/XMLSchema"&gt;    &lt;</a:t>
            </a:r>
            <a:r>
              <a:rPr lang="en-IN" dirty="0" err="1"/>
              <a:t>xs:element</a:t>
            </a:r>
            <a:r>
              <a:rPr lang="en-IN" dirty="0"/>
              <a:t> name="Products"&gt;        &lt;</a:t>
            </a:r>
            <a:r>
              <a:rPr lang="en-IN" dirty="0" err="1"/>
              <a:t>xs:complexType</a:t>
            </a:r>
            <a:r>
              <a:rPr lang="en-IN" dirty="0"/>
              <a:t>&gt;            &lt;</a:t>
            </a:r>
            <a:r>
              <a:rPr lang="en-IN" dirty="0" err="1"/>
              <a:t>xs:sequence</a:t>
            </a:r>
            <a:r>
              <a:rPr lang="en-IN" dirty="0"/>
              <a:t>&gt;                &lt;</a:t>
            </a:r>
            <a:r>
              <a:rPr lang="en-IN" dirty="0" err="1"/>
              <a:t>xs:element</a:t>
            </a:r>
            <a:r>
              <a:rPr lang="en-IN" dirty="0"/>
              <a:t> minOccurs="1" </a:t>
            </a:r>
            <a:r>
              <a:rPr lang="en-IN" dirty="0" err="1"/>
              <a:t>maxOccurs</a:t>
            </a:r>
            <a:r>
              <a:rPr lang="en-IN" dirty="0"/>
              <a:t>="unbounded" name="Product"&gt;                    &lt;</a:t>
            </a:r>
            <a:r>
              <a:rPr lang="en-IN" dirty="0" err="1"/>
              <a:t>xs:complexType</a:t>
            </a:r>
            <a:r>
              <a:rPr lang="en-IN" dirty="0"/>
              <a:t>&gt;                        &lt;</a:t>
            </a:r>
            <a:r>
              <a:rPr lang="en-IN" dirty="0" err="1"/>
              <a:t>xs:sequence</a:t>
            </a:r>
            <a:r>
              <a:rPr lang="en-IN" dirty="0"/>
              <a:t>&gt;                            &lt;</a:t>
            </a:r>
            <a:r>
              <a:rPr lang="en-IN" dirty="0" err="1"/>
              <a:t>xs:element</a:t>
            </a:r>
            <a:r>
              <a:rPr lang="en-IN" dirty="0"/>
              <a:t> </a:t>
            </a:r>
            <a:r>
              <a:rPr lang="en-IN" dirty="0" err="1"/>
              <a:t>nillable</a:t>
            </a:r>
            <a:r>
              <a:rPr lang="en-IN" dirty="0"/>
              <a:t>="false" </a:t>
            </a:r>
            <a:r>
              <a:rPr lang="en-IN" dirty="0" err="1"/>
              <a:t>maxOccurs</a:t>
            </a:r>
            <a:r>
              <a:rPr lang="en-IN" dirty="0"/>
              <a:t>="1" name="</a:t>
            </a:r>
            <a:r>
              <a:rPr lang="en-IN" dirty="0" err="1"/>
              <a:t>ProductId</a:t>
            </a:r>
            <a:r>
              <a:rPr lang="en-IN" dirty="0"/>
              <a:t>"&gt;                                &lt;</a:t>
            </a:r>
            <a:r>
              <a:rPr lang="en-IN" dirty="0" err="1"/>
              <a:t>xs:simpleType</a:t>
            </a:r>
            <a:r>
              <a:rPr lang="en-IN" dirty="0"/>
              <a:t>&gt;                                    &lt;</a:t>
            </a:r>
            <a:r>
              <a:rPr lang="en-IN" dirty="0" err="1"/>
              <a:t>xs:restriction</a:t>
            </a:r>
            <a:r>
              <a:rPr lang="en-IN" dirty="0"/>
              <a:t> base="</a:t>
            </a:r>
            <a:r>
              <a:rPr lang="en-IN" dirty="0" err="1"/>
              <a:t>xs:string</a:t>
            </a:r>
            <a:r>
              <a:rPr lang="en-IN" dirty="0"/>
              <a:t>" </a:t>
            </a:r>
            <a:r>
              <a:rPr lang="en-IN" dirty="0" err="1"/>
              <a:t>xmlns</a:t>
            </a:r>
            <a:r>
              <a:rPr lang="en-IN" dirty="0"/>
              <a:t>=""&gt;                                        &lt;</a:t>
            </a:r>
            <a:r>
              <a:rPr lang="en-IN" dirty="0" err="1"/>
              <a:t>xs:maxLength</a:t>
            </a:r>
            <a:r>
              <a:rPr lang="en-IN" dirty="0"/>
              <a:t> value="10"/&gt;                                    &lt;/</a:t>
            </a:r>
            <a:r>
              <a:rPr lang="en-IN" dirty="0" err="1"/>
              <a:t>xs:restriction</a:t>
            </a:r>
            <a:r>
              <a:rPr lang="en-IN" dirty="0"/>
              <a:t>&gt;                                &lt;/</a:t>
            </a:r>
            <a:r>
              <a:rPr lang="en-IN" dirty="0" err="1"/>
              <a:t>xs:simpleType</a:t>
            </a:r>
            <a:r>
              <a:rPr lang="en-IN" dirty="0"/>
              <a:t>&gt;                            &lt;/</a:t>
            </a:r>
            <a:r>
              <a:rPr lang="en-IN" dirty="0" err="1"/>
              <a:t>xs:element</a:t>
            </a:r>
            <a:r>
              <a:rPr lang="en-IN" dirty="0"/>
              <a:t>&gt;                            &lt;</a:t>
            </a:r>
            <a:r>
              <a:rPr lang="en-IN" dirty="0" err="1"/>
              <a:t>xs:element</a:t>
            </a:r>
            <a:r>
              <a:rPr lang="en-IN" dirty="0"/>
              <a:t> type="</a:t>
            </a:r>
            <a:r>
              <a:rPr lang="en-IN" dirty="0" err="1"/>
              <a:t>xs:string</a:t>
            </a:r>
            <a:r>
              <a:rPr lang="en-IN" dirty="0"/>
              <a:t>" </a:t>
            </a:r>
            <a:r>
              <a:rPr lang="en-IN" dirty="0" err="1"/>
              <a:t>nillable</a:t>
            </a:r>
            <a:r>
              <a:rPr lang="en-IN" dirty="0"/>
              <a:t>="true" minOccurs="0" </a:t>
            </a:r>
            <a:r>
              <a:rPr lang="en-IN" dirty="0" err="1"/>
              <a:t>maxOccurs</a:t>
            </a:r>
            <a:r>
              <a:rPr lang="en-IN" dirty="0"/>
              <a:t>="1" name="Name" </a:t>
            </a:r>
            <a:r>
              <a:rPr lang="en-IN" dirty="0" err="1"/>
              <a:t>xmlns</a:t>
            </a:r>
            <a:r>
              <a:rPr lang="en-IN" dirty="0"/>
              <a:t>=""/&gt;							&lt;</a:t>
            </a:r>
            <a:r>
              <a:rPr lang="en-IN" dirty="0" err="1"/>
              <a:t>xs:element</a:t>
            </a:r>
            <a:r>
              <a:rPr lang="en-IN" dirty="0"/>
              <a:t> </a:t>
            </a:r>
            <a:r>
              <a:rPr lang="en-IN" dirty="0" err="1"/>
              <a:t>nillable</a:t>
            </a:r>
            <a:r>
              <a:rPr lang="en-IN" dirty="0"/>
              <a:t>="true" minOccurs="0" </a:t>
            </a:r>
            <a:r>
              <a:rPr lang="en-IN" dirty="0" err="1"/>
              <a:t>maxOccurs</a:t>
            </a:r>
            <a:r>
              <a:rPr lang="en-IN" dirty="0"/>
              <a:t>="1" name="Category"&gt;                                &lt;</a:t>
            </a:r>
            <a:r>
              <a:rPr lang="en-IN" dirty="0" err="1"/>
              <a:t>xs:simpleType</a:t>
            </a:r>
            <a:r>
              <a:rPr lang="en-IN" dirty="0"/>
              <a:t>&gt;                                    &lt;</a:t>
            </a:r>
            <a:r>
              <a:rPr lang="en-IN" dirty="0" err="1"/>
              <a:t>xs:restriction</a:t>
            </a:r>
            <a:r>
              <a:rPr lang="en-IN" dirty="0"/>
              <a:t> base="</a:t>
            </a:r>
            <a:r>
              <a:rPr lang="en-IN" dirty="0" err="1"/>
              <a:t>xs:string</a:t>
            </a:r>
            <a:r>
              <a:rPr lang="en-IN" dirty="0"/>
              <a:t>" </a:t>
            </a:r>
            <a:r>
              <a:rPr lang="en-IN" dirty="0" err="1"/>
              <a:t>xmlns</a:t>
            </a:r>
            <a:r>
              <a:rPr lang="en-IN" dirty="0"/>
              <a:t>=""&gt;                                        &lt;</a:t>
            </a:r>
            <a:r>
              <a:rPr lang="en-IN" dirty="0" err="1"/>
              <a:t>xs:maxLength</a:t>
            </a:r>
            <a:r>
              <a:rPr lang="en-IN" dirty="0"/>
              <a:t> value="40"/&gt;                                    &lt;/</a:t>
            </a:r>
            <a:r>
              <a:rPr lang="en-IN" dirty="0" err="1"/>
              <a:t>xs:restriction</a:t>
            </a:r>
            <a:r>
              <a:rPr lang="en-IN" dirty="0"/>
              <a:t>&gt;                                &lt;/</a:t>
            </a:r>
            <a:r>
              <a:rPr lang="en-IN" dirty="0" err="1"/>
              <a:t>xs:simpleType</a:t>
            </a:r>
            <a:r>
              <a:rPr lang="en-IN" dirty="0"/>
              <a:t>&gt;                            &lt;/</a:t>
            </a:r>
            <a:r>
              <a:rPr lang="en-IN" dirty="0" err="1"/>
              <a:t>xs:element</a:t>
            </a:r>
            <a:r>
              <a:rPr lang="en-IN" dirty="0"/>
              <a:t>&gt;                            &lt;</a:t>
            </a:r>
            <a:r>
              <a:rPr lang="en-IN" dirty="0" err="1"/>
              <a:t>xs:element</a:t>
            </a:r>
            <a:r>
              <a:rPr lang="en-IN" dirty="0"/>
              <a:t> </a:t>
            </a:r>
            <a:r>
              <a:rPr lang="en-IN" dirty="0" err="1"/>
              <a:t>nillable</a:t>
            </a:r>
            <a:r>
              <a:rPr lang="en-IN" dirty="0"/>
              <a:t>="true" minOccurs="0" </a:t>
            </a:r>
            <a:r>
              <a:rPr lang="en-IN" dirty="0" err="1"/>
              <a:t>maxOccurs</a:t>
            </a:r>
            <a:r>
              <a:rPr lang="en-IN" dirty="0"/>
              <a:t>="1" name="</a:t>
            </a:r>
            <a:r>
              <a:rPr lang="en-IN" dirty="0" err="1"/>
              <a:t>DimensionUnit</a:t>
            </a:r>
            <a:r>
              <a:rPr lang="en-IN" dirty="0"/>
              <a:t>"&gt;                                &lt;</a:t>
            </a:r>
            <a:r>
              <a:rPr lang="en-IN" dirty="0" err="1"/>
              <a:t>xs:simpleType</a:t>
            </a:r>
            <a:r>
              <a:rPr lang="en-IN" dirty="0"/>
              <a:t>&gt;                                    &lt;</a:t>
            </a:r>
            <a:r>
              <a:rPr lang="en-IN" dirty="0" err="1"/>
              <a:t>xs:restriction</a:t>
            </a:r>
            <a:r>
              <a:rPr lang="en-IN" dirty="0"/>
              <a:t> base="</a:t>
            </a:r>
            <a:r>
              <a:rPr lang="en-IN" dirty="0" err="1"/>
              <a:t>xs:string</a:t>
            </a:r>
            <a:r>
              <a:rPr lang="en-IN" dirty="0"/>
              <a:t>" </a:t>
            </a:r>
            <a:r>
              <a:rPr lang="en-IN" dirty="0" err="1"/>
              <a:t>xmlns</a:t>
            </a:r>
            <a:r>
              <a:rPr lang="en-IN" dirty="0"/>
              <a:t>=""&gt;                                        &lt;</a:t>
            </a:r>
            <a:r>
              <a:rPr lang="en-IN" dirty="0" err="1"/>
              <a:t>xs:maxLength</a:t>
            </a:r>
            <a:r>
              <a:rPr lang="en-IN" dirty="0"/>
              <a:t> value="3"/&gt;                                    &lt;/</a:t>
            </a:r>
            <a:r>
              <a:rPr lang="en-IN" dirty="0" err="1"/>
              <a:t>xs:restriction</a:t>
            </a:r>
            <a:r>
              <a:rPr lang="en-IN" dirty="0"/>
              <a:t>&gt;                                &lt;/</a:t>
            </a:r>
            <a:r>
              <a:rPr lang="en-IN" dirty="0" err="1"/>
              <a:t>xs:simpleType</a:t>
            </a:r>
            <a:r>
              <a:rPr lang="en-IN" dirty="0"/>
              <a:t>&gt;                            &lt;/</a:t>
            </a:r>
            <a:r>
              <a:rPr lang="en-IN" dirty="0" err="1"/>
              <a:t>xs:element</a:t>
            </a:r>
            <a:r>
              <a:rPr lang="en-IN" dirty="0"/>
              <a:t>&gt;                            &lt;</a:t>
            </a:r>
            <a:r>
              <a:rPr lang="en-IN" dirty="0" err="1"/>
              <a:t>xs:element</a:t>
            </a:r>
            <a:r>
              <a:rPr lang="en-IN" dirty="0"/>
              <a:t> type="</a:t>
            </a:r>
            <a:r>
              <a:rPr lang="en-IN" dirty="0" err="1"/>
              <a:t>xs:decimal</a:t>
            </a:r>
            <a:r>
              <a:rPr lang="en-IN" dirty="0"/>
              <a:t>" </a:t>
            </a:r>
            <a:r>
              <a:rPr lang="en-IN" dirty="0" err="1"/>
              <a:t>nillable</a:t>
            </a:r>
            <a:r>
              <a:rPr lang="en-IN" dirty="0"/>
              <a:t>="true" minOccurs="0" </a:t>
            </a:r>
            <a:r>
              <a:rPr lang="en-IN" dirty="0" err="1"/>
              <a:t>maxOccurs</a:t>
            </a:r>
            <a:r>
              <a:rPr lang="en-IN" dirty="0"/>
              <a:t>="1" name="</a:t>
            </a:r>
            <a:r>
              <a:rPr lang="en-IN" dirty="0" err="1"/>
              <a:t>DimensionDepth</a:t>
            </a:r>
            <a:r>
              <a:rPr lang="en-IN" dirty="0"/>
              <a:t>" </a:t>
            </a:r>
            <a:r>
              <a:rPr lang="en-IN" dirty="0" err="1"/>
              <a:t>xmlns</a:t>
            </a:r>
            <a:r>
              <a:rPr lang="en-IN" dirty="0"/>
              <a:t>=""/&gt;                            &lt;</a:t>
            </a:r>
            <a:r>
              <a:rPr lang="en-IN" dirty="0" err="1"/>
              <a:t>xs:element</a:t>
            </a:r>
            <a:r>
              <a:rPr lang="en-IN" dirty="0"/>
              <a:t> type="</a:t>
            </a:r>
            <a:r>
              <a:rPr lang="en-IN" dirty="0" err="1"/>
              <a:t>xs:decimal</a:t>
            </a:r>
            <a:r>
              <a:rPr lang="en-IN" dirty="0"/>
              <a:t>" </a:t>
            </a:r>
            <a:r>
              <a:rPr lang="en-IN" dirty="0" err="1"/>
              <a:t>nillable</a:t>
            </a:r>
            <a:r>
              <a:rPr lang="en-IN" dirty="0"/>
              <a:t>="true" minOccurs="0" </a:t>
            </a:r>
            <a:r>
              <a:rPr lang="en-IN" dirty="0" err="1"/>
              <a:t>maxOccurs</a:t>
            </a:r>
            <a:r>
              <a:rPr lang="en-IN" dirty="0"/>
              <a:t>="1" name="</a:t>
            </a:r>
            <a:r>
              <a:rPr lang="en-IN" dirty="0" err="1"/>
              <a:t>DimensionHeight</a:t>
            </a:r>
            <a:r>
              <a:rPr lang="en-IN" dirty="0"/>
              <a:t>" </a:t>
            </a:r>
            <a:r>
              <a:rPr lang="en-IN" dirty="0" err="1"/>
              <a:t>xmlns</a:t>
            </a:r>
            <a:r>
              <a:rPr lang="en-IN" dirty="0"/>
              <a:t>=""/&gt;                            &lt;</a:t>
            </a:r>
            <a:r>
              <a:rPr lang="en-IN" dirty="0" err="1"/>
              <a:t>xs:element</a:t>
            </a:r>
            <a:r>
              <a:rPr lang="en-IN" dirty="0"/>
              <a:t> type="</a:t>
            </a:r>
            <a:r>
              <a:rPr lang="en-IN" dirty="0" err="1"/>
              <a:t>xs:decimal</a:t>
            </a:r>
            <a:r>
              <a:rPr lang="en-IN" dirty="0"/>
              <a:t>" </a:t>
            </a:r>
            <a:r>
              <a:rPr lang="en-IN" dirty="0" err="1"/>
              <a:t>nillable</a:t>
            </a:r>
            <a:r>
              <a:rPr lang="en-IN" dirty="0"/>
              <a:t>="true" minOccurs="0" </a:t>
            </a:r>
            <a:r>
              <a:rPr lang="en-IN" dirty="0" err="1"/>
              <a:t>maxOccurs</a:t>
            </a:r>
            <a:r>
              <a:rPr lang="en-IN" dirty="0"/>
              <a:t>="1" name="</a:t>
            </a:r>
            <a:r>
              <a:rPr lang="en-IN" dirty="0" err="1"/>
              <a:t>DimensionWidth</a:t>
            </a:r>
            <a:r>
              <a:rPr lang="en-IN" dirty="0"/>
              <a:t>" </a:t>
            </a:r>
            <a:r>
              <a:rPr lang="en-IN" dirty="0" err="1"/>
              <a:t>xmlns</a:t>
            </a:r>
            <a:r>
              <a:rPr lang="en-IN" dirty="0"/>
              <a:t>=""/&gt;                            &lt;</a:t>
            </a:r>
            <a:r>
              <a:rPr lang="en-IN" dirty="0" err="1"/>
              <a:t>xs:element</a:t>
            </a:r>
            <a:r>
              <a:rPr lang="en-IN" dirty="0"/>
              <a:t> type="</a:t>
            </a:r>
            <a:r>
              <a:rPr lang="en-IN" dirty="0" err="1"/>
              <a:t>xs:decimal</a:t>
            </a:r>
            <a:r>
              <a:rPr lang="en-IN" dirty="0"/>
              <a:t>" </a:t>
            </a:r>
            <a:r>
              <a:rPr lang="en-IN" dirty="0" err="1"/>
              <a:t>nillable</a:t>
            </a:r>
            <a:r>
              <a:rPr lang="en-IN" dirty="0"/>
              <a:t>="true" minOccurs="0" </a:t>
            </a:r>
            <a:r>
              <a:rPr lang="en-IN" dirty="0" err="1"/>
              <a:t>maxOccurs</a:t>
            </a:r>
            <a:r>
              <a:rPr lang="en-IN" dirty="0"/>
              <a:t>="1" name="Weight" </a:t>
            </a:r>
            <a:r>
              <a:rPr lang="en-IN" dirty="0" err="1"/>
              <a:t>xmlns</a:t>
            </a:r>
            <a:r>
              <a:rPr lang="en-IN" dirty="0"/>
              <a:t>=""/&gt;                            &lt;</a:t>
            </a:r>
            <a:r>
              <a:rPr lang="en-IN" dirty="0" err="1"/>
              <a:t>xs:element</a:t>
            </a:r>
            <a:r>
              <a:rPr lang="en-IN" dirty="0"/>
              <a:t> </a:t>
            </a:r>
            <a:r>
              <a:rPr lang="en-IN" dirty="0" err="1"/>
              <a:t>nillable</a:t>
            </a:r>
            <a:r>
              <a:rPr lang="en-IN" dirty="0"/>
              <a:t>="true" minOccurs="0" </a:t>
            </a:r>
            <a:r>
              <a:rPr lang="en-IN" dirty="0" err="1"/>
              <a:t>maxOccurs</a:t>
            </a:r>
            <a:r>
              <a:rPr lang="en-IN" dirty="0"/>
              <a:t>="1" name="</a:t>
            </a:r>
            <a:r>
              <a:rPr lang="en-IN" dirty="0" err="1"/>
              <a:t>WeightUnit</a:t>
            </a:r>
            <a:r>
              <a:rPr lang="en-IN" dirty="0"/>
              <a:t>"&gt;                                &lt;</a:t>
            </a:r>
            <a:r>
              <a:rPr lang="en-IN" dirty="0" err="1"/>
              <a:t>xs:simpleType</a:t>
            </a:r>
            <a:r>
              <a:rPr lang="en-IN" dirty="0"/>
              <a:t>&gt;                                    &lt;</a:t>
            </a:r>
            <a:r>
              <a:rPr lang="en-IN" dirty="0" err="1"/>
              <a:t>xs:restriction</a:t>
            </a:r>
            <a:r>
              <a:rPr lang="en-IN" dirty="0"/>
              <a:t> base="</a:t>
            </a:r>
            <a:r>
              <a:rPr lang="en-IN" dirty="0" err="1"/>
              <a:t>xs:string</a:t>
            </a:r>
            <a:r>
              <a:rPr lang="en-IN" dirty="0"/>
              <a:t>" </a:t>
            </a:r>
            <a:r>
              <a:rPr lang="en-IN" dirty="0" err="1"/>
              <a:t>xmlns</a:t>
            </a:r>
            <a:r>
              <a:rPr lang="en-IN" dirty="0"/>
              <a:t>=""&gt;                                        &lt;</a:t>
            </a:r>
            <a:r>
              <a:rPr lang="en-IN" dirty="0" err="1"/>
              <a:t>xs:maxLength</a:t>
            </a:r>
            <a:r>
              <a:rPr lang="en-IN" dirty="0"/>
              <a:t> value="3"/&gt;                                    &lt;/</a:t>
            </a:r>
            <a:r>
              <a:rPr lang="en-IN" dirty="0" err="1"/>
              <a:t>xs:restriction</a:t>
            </a:r>
            <a:r>
              <a:rPr lang="en-IN" dirty="0"/>
              <a:t>&gt;                                &lt;/</a:t>
            </a:r>
            <a:r>
              <a:rPr lang="en-IN" dirty="0" err="1"/>
              <a:t>xs:simpleType</a:t>
            </a:r>
            <a:r>
              <a:rPr lang="en-IN" dirty="0"/>
              <a:t>&gt;                            &lt;/</a:t>
            </a:r>
            <a:r>
              <a:rPr lang="en-IN" dirty="0" err="1"/>
              <a:t>xs:element</a:t>
            </a:r>
            <a:r>
              <a:rPr lang="en-IN" dirty="0"/>
              <a:t>&gt;                        &lt;/</a:t>
            </a:r>
            <a:r>
              <a:rPr lang="en-IN" dirty="0" err="1"/>
              <a:t>xs:sequence</a:t>
            </a:r>
            <a:r>
              <a:rPr lang="en-IN" dirty="0"/>
              <a:t>&gt;                    &lt;/</a:t>
            </a:r>
            <a:r>
              <a:rPr lang="en-IN" dirty="0" err="1"/>
              <a:t>xs:complexType</a:t>
            </a:r>
            <a:r>
              <a:rPr lang="en-IN" dirty="0"/>
              <a:t>&gt;                &lt;/</a:t>
            </a:r>
            <a:r>
              <a:rPr lang="en-IN" dirty="0" err="1"/>
              <a:t>xs:element</a:t>
            </a:r>
            <a:r>
              <a:rPr lang="en-IN" dirty="0"/>
              <a:t>&gt;            &lt;/</a:t>
            </a:r>
            <a:r>
              <a:rPr lang="en-IN" dirty="0" err="1"/>
              <a:t>xs:sequence</a:t>
            </a:r>
            <a:r>
              <a:rPr lang="en-IN" dirty="0"/>
              <a:t>&gt;        &lt;/</a:t>
            </a:r>
            <a:r>
              <a:rPr lang="en-IN" dirty="0" err="1"/>
              <a:t>xs:complexType</a:t>
            </a:r>
            <a:r>
              <a:rPr lang="en-IN" dirty="0"/>
              <a:t>&gt;    &lt;/</a:t>
            </a:r>
            <a:r>
              <a:rPr lang="en-IN" dirty="0" err="1"/>
              <a:t>xs:element</a:t>
            </a:r>
            <a:r>
              <a:rPr lang="en-IN" dirty="0"/>
              <a:t>&gt;&lt;/</a:t>
            </a:r>
            <a:r>
              <a:rPr lang="en-IN" dirty="0" err="1"/>
              <a:t>xs:schema</a:t>
            </a:r>
            <a:r>
              <a:rPr lang="en-IN" dirty="0"/>
              <a:t>&gt;</a:t>
            </a:r>
          </a:p>
        </p:txBody>
      </p:sp>
    </p:spTree>
    <p:extLst>
      <p:ext uri="{BB962C8B-B14F-4D97-AF65-F5344CB8AC3E}">
        <p14:creationId xmlns:p14="http://schemas.microsoft.com/office/powerpoint/2010/main" val="13801156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5BEB4-8D16-40BE-B2FA-B2F3C5A37A1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13B86E9-B765-48F9-BB09-66C69D50E53F}"/>
              </a:ext>
            </a:extLst>
          </p:cNvPr>
          <p:cNvSpPr>
            <a:spLocks noGrp="1"/>
          </p:cNvSpPr>
          <p:nvPr>
            <p:ph idx="1"/>
          </p:nvPr>
        </p:nvSpPr>
        <p:spPr/>
        <p:txBody>
          <a:bodyPr/>
          <a:lstStyle/>
          <a:p>
            <a:endParaRPr lang="en-IN" dirty="0"/>
          </a:p>
        </p:txBody>
      </p:sp>
      <p:graphicFrame>
        <p:nvGraphicFramePr>
          <p:cNvPr id="4" name="Object 3">
            <a:extLst>
              <a:ext uri="{FF2B5EF4-FFF2-40B4-BE49-F238E27FC236}">
                <a16:creationId xmlns:a16="http://schemas.microsoft.com/office/drawing/2014/main" id="{C1A9DCD2-AFD6-4B2B-9A9A-9774DE3EA5CA}"/>
              </a:ext>
            </a:extLst>
          </p:cNvPr>
          <p:cNvGraphicFramePr>
            <a:graphicFrameLocks noChangeAspect="1"/>
          </p:cNvGraphicFramePr>
          <p:nvPr/>
        </p:nvGraphicFramePr>
        <p:xfrm>
          <a:off x="1439612" y="2199156"/>
          <a:ext cx="6521450" cy="3765550"/>
        </p:xfrm>
        <a:graphic>
          <a:graphicData uri="http://schemas.openxmlformats.org/presentationml/2006/ole">
            <mc:AlternateContent xmlns:mc="http://schemas.openxmlformats.org/markup-compatibility/2006">
              <mc:Choice xmlns:v="urn:schemas-microsoft-com:vml" Requires="v">
                <p:oleObj name="Bitmap Image" r:id="rId2" imgW="6521400" imgH="3765600" progId="PBrush">
                  <p:embed/>
                </p:oleObj>
              </mc:Choice>
              <mc:Fallback>
                <p:oleObj name="Bitmap Image" r:id="rId2" imgW="6521400" imgH="3765600" progId="PBrush">
                  <p:embed/>
                  <p:pic>
                    <p:nvPicPr>
                      <p:cNvPr id="4" name="Object 3">
                        <a:extLst>
                          <a:ext uri="{FF2B5EF4-FFF2-40B4-BE49-F238E27FC236}">
                            <a16:creationId xmlns:a16="http://schemas.microsoft.com/office/drawing/2014/main" id="{C1A9DCD2-AFD6-4B2B-9A9A-9774DE3EA5CA}"/>
                          </a:ext>
                        </a:extLst>
                      </p:cNvPr>
                      <p:cNvPicPr/>
                      <p:nvPr/>
                    </p:nvPicPr>
                    <p:blipFill>
                      <a:blip r:embed="rId3"/>
                      <a:stretch>
                        <a:fillRect/>
                      </a:stretch>
                    </p:blipFill>
                    <p:spPr>
                      <a:xfrm>
                        <a:off x="1439612" y="2199156"/>
                        <a:ext cx="6521450" cy="3765550"/>
                      </a:xfrm>
                      <a:prstGeom prst="rect">
                        <a:avLst/>
                      </a:prstGeom>
                    </p:spPr>
                  </p:pic>
                </p:oleObj>
              </mc:Fallback>
            </mc:AlternateContent>
          </a:graphicData>
        </a:graphic>
      </p:graphicFrame>
    </p:spTree>
    <p:extLst>
      <p:ext uri="{BB962C8B-B14F-4D97-AF65-F5344CB8AC3E}">
        <p14:creationId xmlns:p14="http://schemas.microsoft.com/office/powerpoint/2010/main" val="17404989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0AA1B-369E-4CC3-BEF0-2380C79AC61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875FD28-31E0-4E59-A55A-5E563C8C1EEA}"/>
              </a:ext>
            </a:extLst>
          </p:cNvPr>
          <p:cNvSpPr>
            <a:spLocks noGrp="1"/>
          </p:cNvSpPr>
          <p:nvPr>
            <p:ph idx="1"/>
          </p:nvPr>
        </p:nvSpPr>
        <p:spPr/>
        <p:txBody>
          <a:bodyPr/>
          <a:lstStyle/>
          <a:p>
            <a:endParaRPr lang="en-IN" dirty="0"/>
          </a:p>
        </p:txBody>
      </p:sp>
      <p:graphicFrame>
        <p:nvGraphicFramePr>
          <p:cNvPr id="4" name="Object 3">
            <a:extLst>
              <a:ext uri="{FF2B5EF4-FFF2-40B4-BE49-F238E27FC236}">
                <a16:creationId xmlns:a16="http://schemas.microsoft.com/office/drawing/2014/main" id="{B00D7A00-978E-4151-9EE9-B4FAB94E3EFC}"/>
              </a:ext>
            </a:extLst>
          </p:cNvPr>
          <p:cNvGraphicFramePr>
            <a:graphicFrameLocks noChangeAspect="1"/>
          </p:cNvGraphicFramePr>
          <p:nvPr/>
        </p:nvGraphicFramePr>
        <p:xfrm>
          <a:off x="838200" y="1808781"/>
          <a:ext cx="8274050" cy="2933700"/>
        </p:xfrm>
        <a:graphic>
          <a:graphicData uri="http://schemas.openxmlformats.org/presentationml/2006/ole">
            <mc:AlternateContent xmlns:mc="http://schemas.openxmlformats.org/markup-compatibility/2006">
              <mc:Choice xmlns:v="urn:schemas-microsoft-com:vml" Requires="v">
                <p:oleObj name="Bitmap Image" r:id="rId2" imgW="8273880" imgH="2933640" progId="PBrush">
                  <p:embed/>
                </p:oleObj>
              </mc:Choice>
              <mc:Fallback>
                <p:oleObj name="Bitmap Image" r:id="rId2" imgW="8273880" imgH="2933640" progId="PBrush">
                  <p:embed/>
                  <p:pic>
                    <p:nvPicPr>
                      <p:cNvPr id="4" name="Object 3">
                        <a:extLst>
                          <a:ext uri="{FF2B5EF4-FFF2-40B4-BE49-F238E27FC236}">
                            <a16:creationId xmlns:a16="http://schemas.microsoft.com/office/drawing/2014/main" id="{B00D7A00-978E-4151-9EE9-B4FAB94E3EFC}"/>
                          </a:ext>
                        </a:extLst>
                      </p:cNvPr>
                      <p:cNvPicPr/>
                      <p:nvPr/>
                    </p:nvPicPr>
                    <p:blipFill>
                      <a:blip r:embed="rId3"/>
                      <a:stretch>
                        <a:fillRect/>
                      </a:stretch>
                    </p:blipFill>
                    <p:spPr>
                      <a:xfrm>
                        <a:off x="838200" y="1808781"/>
                        <a:ext cx="8274050" cy="2933700"/>
                      </a:xfrm>
                      <a:prstGeom prst="rect">
                        <a:avLst/>
                      </a:prstGeom>
                    </p:spPr>
                  </p:pic>
                </p:oleObj>
              </mc:Fallback>
            </mc:AlternateContent>
          </a:graphicData>
        </a:graphic>
      </p:graphicFrame>
    </p:spTree>
    <p:extLst>
      <p:ext uri="{BB962C8B-B14F-4D97-AF65-F5344CB8AC3E}">
        <p14:creationId xmlns:p14="http://schemas.microsoft.com/office/powerpoint/2010/main" val="36196655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D2689-E0A1-407B-B245-8389B2F9CE8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09D7E1D-E311-4FC2-A7CF-DC839129DCDD}"/>
              </a:ext>
            </a:extLst>
          </p:cNvPr>
          <p:cNvSpPr>
            <a:spLocks noGrp="1"/>
          </p:cNvSpPr>
          <p:nvPr>
            <p:ph idx="1"/>
          </p:nvPr>
        </p:nvSpPr>
        <p:spPr/>
        <p:txBody>
          <a:bodyPr/>
          <a:lstStyle/>
          <a:p>
            <a:endParaRPr lang="en-IN" dirty="0"/>
          </a:p>
        </p:txBody>
      </p:sp>
      <p:graphicFrame>
        <p:nvGraphicFramePr>
          <p:cNvPr id="4" name="Object 3">
            <a:extLst>
              <a:ext uri="{FF2B5EF4-FFF2-40B4-BE49-F238E27FC236}">
                <a16:creationId xmlns:a16="http://schemas.microsoft.com/office/drawing/2014/main" id="{EF9A582A-2D7E-47CE-B7D0-1958DE63EAF3}"/>
              </a:ext>
            </a:extLst>
          </p:cNvPr>
          <p:cNvGraphicFramePr>
            <a:graphicFrameLocks noChangeAspect="1"/>
          </p:cNvGraphicFramePr>
          <p:nvPr/>
        </p:nvGraphicFramePr>
        <p:xfrm>
          <a:off x="914166" y="1825625"/>
          <a:ext cx="7880350" cy="3848100"/>
        </p:xfrm>
        <a:graphic>
          <a:graphicData uri="http://schemas.openxmlformats.org/presentationml/2006/ole">
            <mc:AlternateContent xmlns:mc="http://schemas.openxmlformats.org/markup-compatibility/2006">
              <mc:Choice xmlns:v="urn:schemas-microsoft-com:vml" Requires="v">
                <p:oleObj name="Bitmap Image" r:id="rId2" imgW="7880400" imgH="3848040" progId="PBrush">
                  <p:embed/>
                </p:oleObj>
              </mc:Choice>
              <mc:Fallback>
                <p:oleObj name="Bitmap Image" r:id="rId2" imgW="7880400" imgH="3848040" progId="PBrush">
                  <p:embed/>
                  <p:pic>
                    <p:nvPicPr>
                      <p:cNvPr id="4" name="Object 3">
                        <a:extLst>
                          <a:ext uri="{FF2B5EF4-FFF2-40B4-BE49-F238E27FC236}">
                            <a16:creationId xmlns:a16="http://schemas.microsoft.com/office/drawing/2014/main" id="{EF9A582A-2D7E-47CE-B7D0-1958DE63EAF3}"/>
                          </a:ext>
                        </a:extLst>
                      </p:cNvPr>
                      <p:cNvPicPr/>
                      <p:nvPr/>
                    </p:nvPicPr>
                    <p:blipFill>
                      <a:blip r:embed="rId3"/>
                      <a:stretch>
                        <a:fillRect/>
                      </a:stretch>
                    </p:blipFill>
                    <p:spPr>
                      <a:xfrm>
                        <a:off x="914166" y="1825625"/>
                        <a:ext cx="7880350" cy="3848100"/>
                      </a:xfrm>
                      <a:prstGeom prst="rect">
                        <a:avLst/>
                      </a:prstGeom>
                    </p:spPr>
                  </p:pic>
                </p:oleObj>
              </mc:Fallback>
            </mc:AlternateContent>
          </a:graphicData>
        </a:graphic>
      </p:graphicFrame>
    </p:spTree>
    <p:extLst>
      <p:ext uri="{BB962C8B-B14F-4D97-AF65-F5344CB8AC3E}">
        <p14:creationId xmlns:p14="http://schemas.microsoft.com/office/powerpoint/2010/main" val="12597408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ED711-CAE2-41CA-A7A8-096ABB08C60E}"/>
              </a:ext>
            </a:extLst>
          </p:cNvPr>
          <p:cNvSpPr>
            <a:spLocks noGrp="1"/>
          </p:cNvSpPr>
          <p:nvPr>
            <p:ph type="title"/>
          </p:nvPr>
        </p:nvSpPr>
        <p:spPr/>
        <p:txBody>
          <a:bodyPr>
            <a:normAutofit/>
          </a:bodyPr>
          <a:lstStyle/>
          <a:p>
            <a:r>
              <a:rPr lang="en-IN" b="0" i="0" dirty="0">
                <a:solidFill>
                  <a:srgbClr val="333333"/>
                </a:solidFill>
                <a:effectLst/>
                <a:latin typeface="72"/>
              </a:rPr>
              <a:t>XML to CSV Converter</a:t>
            </a: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957EECBB-C70B-42E3-A2D5-C6D40DBD01F4}"/>
              </a:ext>
            </a:extLst>
          </p:cNvPr>
          <p:cNvSpPr>
            <a:spLocks noGrp="1"/>
          </p:cNvSpPr>
          <p:nvPr>
            <p:ph idx="1"/>
          </p:nvPr>
        </p:nvSpPr>
        <p:spPr/>
        <p:txBody>
          <a:bodyPr/>
          <a:lstStyle/>
          <a:p>
            <a:pPr algn="l"/>
            <a:r>
              <a:rPr lang="en-US" b="1" i="0" dirty="0">
                <a:solidFill>
                  <a:srgbClr val="333333"/>
                </a:solidFill>
                <a:effectLst/>
                <a:latin typeface="72"/>
              </a:rPr>
              <a:t>Procedure</a:t>
            </a:r>
          </a:p>
          <a:p>
            <a:pPr algn="l">
              <a:buFont typeface="+mj-lt"/>
              <a:buAutoNum type="arabicPeriod"/>
            </a:pPr>
            <a:r>
              <a:rPr lang="en-US" b="0" i="0" dirty="0">
                <a:solidFill>
                  <a:srgbClr val="333333"/>
                </a:solidFill>
                <a:effectLst/>
                <a:latin typeface="72"/>
              </a:rPr>
              <a:t>In the palette, choose </a:t>
            </a:r>
            <a:r>
              <a:rPr lang="en-US" b="0" i="0" dirty="0">
                <a:solidFill>
                  <a:srgbClr val="333333"/>
                </a:solidFill>
                <a:effectLst/>
                <a:latin typeface="SAPiconsV4-1"/>
              </a:rPr>
              <a:t></a:t>
            </a:r>
            <a:r>
              <a:rPr lang="en-US" b="0" i="0" dirty="0">
                <a:solidFill>
                  <a:srgbClr val="333333"/>
                </a:solidFill>
                <a:effectLst/>
                <a:latin typeface="72"/>
              </a:rPr>
              <a:t>, then   </a:t>
            </a:r>
            <a:r>
              <a:rPr lang="en-US" b="1" i="0" dirty="0">
                <a:solidFill>
                  <a:srgbClr val="333333"/>
                </a:solidFill>
                <a:effectLst/>
                <a:latin typeface="72"/>
              </a:rPr>
              <a:t>Converter</a:t>
            </a:r>
            <a:r>
              <a:rPr lang="en-US" b="0" i="0" dirty="0">
                <a:solidFill>
                  <a:srgbClr val="333333"/>
                </a:solidFill>
                <a:effectLst/>
                <a:latin typeface="72"/>
              </a:rPr>
              <a:t>  </a:t>
            </a:r>
            <a:r>
              <a:rPr lang="en-US" b="1" i="0" dirty="0">
                <a:solidFill>
                  <a:srgbClr val="333333"/>
                </a:solidFill>
                <a:effectLst/>
                <a:latin typeface="72"/>
              </a:rPr>
              <a:t>XML to CSV Converter</a:t>
            </a:r>
            <a:r>
              <a:rPr lang="en-US" b="0" i="0" dirty="0">
                <a:solidFill>
                  <a:srgbClr val="333333"/>
                </a:solidFill>
                <a:effectLst/>
                <a:latin typeface="72"/>
              </a:rPr>
              <a:t>.</a:t>
            </a:r>
          </a:p>
          <a:p>
            <a:pPr algn="l">
              <a:buFont typeface="+mj-lt"/>
              <a:buAutoNum type="arabicPeriod"/>
            </a:pPr>
            <a:r>
              <a:rPr lang="en-US" b="0" i="0" dirty="0">
                <a:solidFill>
                  <a:srgbClr val="333333"/>
                </a:solidFill>
                <a:effectLst/>
                <a:latin typeface="72"/>
              </a:rPr>
              <a:t>Place the </a:t>
            </a:r>
            <a:r>
              <a:rPr lang="en-US" b="1" i="0" dirty="0">
                <a:solidFill>
                  <a:srgbClr val="333333"/>
                </a:solidFill>
                <a:effectLst/>
                <a:latin typeface="72"/>
              </a:rPr>
              <a:t>XML to CSV converter</a:t>
            </a:r>
            <a:r>
              <a:rPr lang="en-US" b="0" i="0" dirty="0">
                <a:solidFill>
                  <a:srgbClr val="333333"/>
                </a:solidFill>
                <a:effectLst/>
                <a:latin typeface="72"/>
              </a:rPr>
              <a:t> in the integration process and define the message path.</a:t>
            </a:r>
          </a:p>
          <a:p>
            <a:endParaRPr lang="en-IN" dirty="0"/>
          </a:p>
        </p:txBody>
      </p:sp>
    </p:spTree>
    <p:extLst>
      <p:ext uri="{BB962C8B-B14F-4D97-AF65-F5344CB8AC3E}">
        <p14:creationId xmlns:p14="http://schemas.microsoft.com/office/powerpoint/2010/main" val="23534845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29916-96D1-42F9-B52D-C32AF466F845}"/>
              </a:ext>
            </a:extLst>
          </p:cNvPr>
          <p:cNvSpPr>
            <a:spLocks noGrp="1"/>
          </p:cNvSpPr>
          <p:nvPr>
            <p:ph type="title"/>
          </p:nvPr>
        </p:nvSpPr>
        <p:spPr>
          <a:xfrm>
            <a:off x="648928" y="629266"/>
            <a:ext cx="3505496" cy="1622321"/>
          </a:xfrm>
        </p:spPr>
        <p:txBody>
          <a:bodyPr>
            <a:normAutofit/>
          </a:bodyPr>
          <a:lstStyle/>
          <a:p>
            <a:endParaRPr lang="en-IN"/>
          </a:p>
        </p:txBody>
      </p:sp>
      <p:sp>
        <p:nvSpPr>
          <p:cNvPr id="16" name="Content Placeholder 8">
            <a:extLst>
              <a:ext uri="{FF2B5EF4-FFF2-40B4-BE49-F238E27FC236}">
                <a16:creationId xmlns:a16="http://schemas.microsoft.com/office/drawing/2014/main" id="{3362CA3F-17CE-134E-C555-000770400084}"/>
              </a:ext>
            </a:extLst>
          </p:cNvPr>
          <p:cNvSpPr>
            <a:spLocks noGrp="1"/>
          </p:cNvSpPr>
          <p:nvPr>
            <p:ph idx="1"/>
          </p:nvPr>
        </p:nvSpPr>
        <p:spPr>
          <a:xfrm>
            <a:off x="648931" y="2438400"/>
            <a:ext cx="3505493" cy="3785419"/>
          </a:xfrm>
        </p:spPr>
        <p:txBody>
          <a:bodyPr>
            <a:normAutofit/>
          </a:bodyPr>
          <a:lstStyle/>
          <a:p>
            <a:r>
              <a:rPr lang="en-US" sz="1600" dirty="0">
                <a:solidFill>
                  <a:srgbClr val="333333"/>
                </a:solidFill>
                <a:latin typeface="72"/>
              </a:rPr>
              <a:t>Choose </a:t>
            </a:r>
            <a:r>
              <a:rPr lang="en-US" sz="1600" b="1" dirty="0">
                <a:solidFill>
                  <a:srgbClr val="333333"/>
                </a:solidFill>
                <a:latin typeface="72"/>
              </a:rPr>
              <a:t>XML to CSV Converter</a:t>
            </a:r>
            <a:r>
              <a:rPr lang="en-US" sz="1600" dirty="0">
                <a:solidFill>
                  <a:srgbClr val="333333"/>
                </a:solidFill>
                <a:latin typeface="72"/>
              </a:rPr>
              <a:t> and provide values in fields based on description in table</a:t>
            </a:r>
            <a:endParaRPr lang="en-US" sz="2000" dirty="0"/>
          </a:p>
        </p:txBody>
      </p:sp>
      <p:graphicFrame>
        <p:nvGraphicFramePr>
          <p:cNvPr id="19" name="Content Placeholder 3">
            <a:extLst>
              <a:ext uri="{FF2B5EF4-FFF2-40B4-BE49-F238E27FC236}">
                <a16:creationId xmlns:a16="http://schemas.microsoft.com/office/drawing/2014/main" id="{FE09FFF8-E77D-43C5-9A47-2D42D92596AB}"/>
              </a:ext>
            </a:extLst>
          </p:cNvPr>
          <p:cNvGraphicFramePr>
            <a:graphicFrameLocks/>
          </p:cNvGraphicFramePr>
          <p:nvPr/>
        </p:nvGraphicFramePr>
        <p:xfrm>
          <a:off x="5405861" y="948951"/>
          <a:ext cx="6019330" cy="4991112"/>
        </p:xfrm>
        <a:graphic>
          <a:graphicData uri="http://schemas.openxmlformats.org/drawingml/2006/table">
            <a:tbl>
              <a:tblPr/>
              <a:tblGrid>
                <a:gridCol w="2867329">
                  <a:extLst>
                    <a:ext uri="{9D8B030D-6E8A-4147-A177-3AD203B41FA5}">
                      <a16:colId xmlns:a16="http://schemas.microsoft.com/office/drawing/2014/main" val="4141444501"/>
                    </a:ext>
                  </a:extLst>
                </a:gridCol>
                <a:gridCol w="3152001">
                  <a:extLst>
                    <a:ext uri="{9D8B030D-6E8A-4147-A177-3AD203B41FA5}">
                      <a16:colId xmlns:a16="http://schemas.microsoft.com/office/drawing/2014/main" val="1755364714"/>
                    </a:ext>
                  </a:extLst>
                </a:gridCol>
              </a:tblGrid>
              <a:tr h="353901">
                <a:tc>
                  <a:txBody>
                    <a:bodyPr/>
                    <a:lstStyle/>
                    <a:p>
                      <a:pPr fontAlgn="t"/>
                      <a:r>
                        <a:rPr lang="en-IN" sz="1500">
                          <a:effectLst/>
                        </a:rPr>
                        <a:t>Field</a:t>
                      </a:r>
                    </a:p>
                  </a:txBody>
                  <a:tcPr marL="95705" marR="95705" marT="47852" marB="4785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1500">
                          <a:effectLst/>
                        </a:rPr>
                        <a:t>Description</a:t>
                      </a:r>
                    </a:p>
                  </a:txBody>
                  <a:tcPr marL="95705" marR="95705" marT="47852" marB="4785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449351796"/>
                  </a:ext>
                </a:extLst>
              </a:tr>
              <a:tr h="571859">
                <a:tc>
                  <a:txBody>
                    <a:bodyPr/>
                    <a:lstStyle/>
                    <a:p>
                      <a:pPr fontAlgn="t"/>
                      <a:r>
                        <a:rPr lang="en-US" sz="1500">
                          <a:effectLst/>
                        </a:rPr>
                        <a:t>Path to Source Element in XSD</a:t>
                      </a:r>
                    </a:p>
                  </a:txBody>
                  <a:tcPr marL="95705" marR="95705" marT="47852" marB="4785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500">
                          <a:effectLst/>
                        </a:rPr>
                        <a:t>Path to the source element in the XSD file</a:t>
                      </a:r>
                    </a:p>
                  </a:txBody>
                  <a:tcPr marL="95705" marR="95705" marT="47852" marB="4785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420970804"/>
                  </a:ext>
                </a:extLst>
              </a:tr>
              <a:tr h="1661647">
                <a:tc>
                  <a:txBody>
                    <a:bodyPr/>
                    <a:lstStyle/>
                    <a:p>
                      <a:pPr fontAlgn="t"/>
                      <a:r>
                        <a:rPr lang="en-IN" sz="1500">
                          <a:effectLst/>
                        </a:rPr>
                        <a:t>Field Separator in CSV</a:t>
                      </a:r>
                    </a:p>
                  </a:txBody>
                  <a:tcPr marL="95705" marR="95705" marT="47852" marB="4785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500">
                          <a:effectLst/>
                        </a:rPr>
                        <a:t>Select the character that you want to use as the field separator in CSV file from dropdown list</a:t>
                      </a:r>
                    </a:p>
                    <a:p>
                      <a:pPr fontAlgn="t"/>
                      <a:r>
                        <a:rPr lang="en-US" sz="1500" b="1">
                          <a:effectLst/>
                        </a:rPr>
                        <a:t>Tip</a:t>
                      </a:r>
                    </a:p>
                    <a:p>
                      <a:pPr fontAlgn="t"/>
                      <a:r>
                        <a:rPr lang="en-US" sz="1500">
                          <a:effectLst/>
                        </a:rPr>
                        <a:t>If you want to use a field separator that is not available in the dropdown list, manually enter the character.</a:t>
                      </a:r>
                    </a:p>
                  </a:txBody>
                  <a:tcPr marL="95705" marR="95705" marT="47852" marB="4785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45801997"/>
                  </a:ext>
                </a:extLst>
              </a:tr>
              <a:tr h="789816">
                <a:tc>
                  <a:txBody>
                    <a:bodyPr/>
                    <a:lstStyle/>
                    <a:p>
                      <a:pPr fontAlgn="t"/>
                      <a:r>
                        <a:rPr lang="en-US" sz="1500">
                          <a:effectLst/>
                        </a:rPr>
                        <a:t>Include Field Name as Headers</a:t>
                      </a:r>
                    </a:p>
                  </a:txBody>
                  <a:tcPr marL="95705" marR="95705" marT="47852" marB="4785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500">
                          <a:effectLst/>
                        </a:rPr>
                        <a:t>Select this checkbox if you want to use the field names as the headers in CSV file</a:t>
                      </a:r>
                    </a:p>
                  </a:txBody>
                  <a:tcPr marL="95705" marR="95705" marT="47852" marB="4785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931492234"/>
                  </a:ext>
                </a:extLst>
              </a:tr>
              <a:tr h="789816">
                <a:tc>
                  <a:txBody>
                    <a:bodyPr/>
                    <a:lstStyle/>
                    <a:p>
                      <a:pPr fontAlgn="t"/>
                      <a:r>
                        <a:rPr lang="en-IN" sz="1500">
                          <a:effectLst/>
                        </a:rPr>
                        <a:t>Include Parent Element</a:t>
                      </a:r>
                    </a:p>
                  </a:txBody>
                  <a:tcPr marL="95705" marR="95705" marT="47852" marB="4785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500">
                          <a:effectLst/>
                        </a:rPr>
                        <a:t>Select this checkbox if you want to include the parent element of the XML file in CSV file</a:t>
                      </a:r>
                    </a:p>
                  </a:txBody>
                  <a:tcPr marL="95705" marR="95705" marT="47852" marB="4785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563863521"/>
                  </a:ext>
                </a:extLst>
              </a:tr>
              <a:tr h="789816">
                <a:tc>
                  <a:txBody>
                    <a:bodyPr/>
                    <a:lstStyle/>
                    <a:p>
                      <a:pPr fontAlgn="t"/>
                      <a:r>
                        <a:rPr lang="en-IN" sz="1500">
                          <a:effectLst/>
                        </a:rPr>
                        <a:t>Include Attribute Values</a:t>
                      </a:r>
                    </a:p>
                  </a:txBody>
                  <a:tcPr marL="95705" marR="95705" marT="47852" marB="4785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500">
                          <a:effectLst/>
                        </a:rPr>
                        <a:t>Select this checkbox if you want to include attribute values in the CSV file</a:t>
                      </a:r>
                    </a:p>
                  </a:txBody>
                  <a:tcPr marL="95705" marR="95705" marT="47852" marB="47852">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167165500"/>
                  </a:ext>
                </a:extLst>
              </a:tr>
            </a:tbl>
          </a:graphicData>
        </a:graphic>
      </p:graphicFrame>
    </p:spTree>
    <p:extLst>
      <p:ext uri="{BB962C8B-B14F-4D97-AF65-F5344CB8AC3E}">
        <p14:creationId xmlns:p14="http://schemas.microsoft.com/office/powerpoint/2010/main" val="374095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C6F93-403B-4368-9C63-A0B49EE90F0F}"/>
              </a:ext>
            </a:extLst>
          </p:cNvPr>
          <p:cNvSpPr>
            <a:spLocks noGrp="1"/>
          </p:cNvSpPr>
          <p:nvPr>
            <p:ph type="title"/>
          </p:nvPr>
        </p:nvSpPr>
        <p:spPr/>
        <p:txBody>
          <a:bodyPr/>
          <a:lstStyle/>
          <a:p>
            <a:r>
              <a:rPr lang="en-IN" dirty="0"/>
              <a:t>Postman CPI Integration</a:t>
            </a:r>
          </a:p>
        </p:txBody>
      </p:sp>
      <p:sp>
        <p:nvSpPr>
          <p:cNvPr id="3" name="Content Placeholder 2">
            <a:extLst>
              <a:ext uri="{FF2B5EF4-FFF2-40B4-BE49-F238E27FC236}">
                <a16:creationId xmlns:a16="http://schemas.microsoft.com/office/drawing/2014/main" id="{FFFB6E89-4B8F-4888-A8FA-83B075B1A09C}"/>
              </a:ext>
            </a:extLst>
          </p:cNvPr>
          <p:cNvSpPr>
            <a:spLocks noGrp="1"/>
          </p:cNvSpPr>
          <p:nvPr>
            <p:ph idx="1"/>
          </p:nvPr>
        </p:nvSpPr>
        <p:spPr/>
        <p:txBody>
          <a:bodyPr/>
          <a:lstStyle/>
          <a:p>
            <a:endParaRPr lang="en-IN" dirty="0"/>
          </a:p>
        </p:txBody>
      </p:sp>
      <p:sp>
        <p:nvSpPr>
          <p:cNvPr id="4" name="Oval 3">
            <a:extLst>
              <a:ext uri="{FF2B5EF4-FFF2-40B4-BE49-F238E27FC236}">
                <a16:creationId xmlns:a16="http://schemas.microsoft.com/office/drawing/2014/main" id="{65C6FD12-AEBE-404C-9A48-354505E4194A}"/>
              </a:ext>
            </a:extLst>
          </p:cNvPr>
          <p:cNvSpPr/>
          <p:nvPr/>
        </p:nvSpPr>
        <p:spPr>
          <a:xfrm>
            <a:off x="3067352" y="3429000"/>
            <a:ext cx="2032000" cy="102204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2400" dirty="0"/>
              <a:t>Postman</a:t>
            </a:r>
          </a:p>
        </p:txBody>
      </p:sp>
      <p:sp>
        <p:nvSpPr>
          <p:cNvPr id="5" name="Rectangle: Rounded Corners 4">
            <a:extLst>
              <a:ext uri="{FF2B5EF4-FFF2-40B4-BE49-F238E27FC236}">
                <a16:creationId xmlns:a16="http://schemas.microsoft.com/office/drawing/2014/main" id="{47E097F3-CB71-4061-ABF6-C71BB5EA68CD}"/>
              </a:ext>
            </a:extLst>
          </p:cNvPr>
          <p:cNvSpPr/>
          <p:nvPr/>
        </p:nvSpPr>
        <p:spPr>
          <a:xfrm>
            <a:off x="6724953" y="3380618"/>
            <a:ext cx="1432076" cy="11188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CPI</a:t>
            </a:r>
          </a:p>
        </p:txBody>
      </p:sp>
      <p:cxnSp>
        <p:nvCxnSpPr>
          <p:cNvPr id="7" name="Straight Arrow Connector 6">
            <a:extLst>
              <a:ext uri="{FF2B5EF4-FFF2-40B4-BE49-F238E27FC236}">
                <a16:creationId xmlns:a16="http://schemas.microsoft.com/office/drawing/2014/main" id="{9E97F65A-A7F3-41B3-9A43-964CFFE2CA00}"/>
              </a:ext>
            </a:extLst>
          </p:cNvPr>
          <p:cNvCxnSpPr/>
          <p:nvPr/>
        </p:nvCxnSpPr>
        <p:spPr>
          <a:xfrm>
            <a:off x="5099352" y="3940023"/>
            <a:ext cx="1625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81803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8691A-4DA0-4AE4-9721-69F0EAB6860B}"/>
              </a:ext>
            </a:extLst>
          </p:cNvPr>
          <p:cNvSpPr>
            <a:spLocks noGrp="1"/>
          </p:cNvSpPr>
          <p:nvPr>
            <p:ph type="title"/>
          </p:nvPr>
        </p:nvSpPr>
        <p:spPr/>
        <p:txBody>
          <a:bodyPr/>
          <a:lstStyle/>
          <a:p>
            <a:r>
              <a:rPr lang="en-IN" dirty="0" err="1"/>
              <a:t>Json</a:t>
            </a:r>
            <a:r>
              <a:rPr lang="en-IN" dirty="0"/>
              <a:t> to XML converter</a:t>
            </a:r>
          </a:p>
        </p:txBody>
      </p:sp>
      <p:sp>
        <p:nvSpPr>
          <p:cNvPr id="3" name="Content Placeholder 2">
            <a:extLst>
              <a:ext uri="{FF2B5EF4-FFF2-40B4-BE49-F238E27FC236}">
                <a16:creationId xmlns:a16="http://schemas.microsoft.com/office/drawing/2014/main" id="{AD5BF00F-37AC-4A73-B0CE-9818E4742BA3}"/>
              </a:ext>
            </a:extLst>
          </p:cNvPr>
          <p:cNvSpPr>
            <a:spLocks noGrp="1"/>
          </p:cNvSpPr>
          <p:nvPr>
            <p:ph idx="1"/>
          </p:nvPr>
        </p:nvSpPr>
        <p:spPr/>
        <p:txBody>
          <a:bodyPr/>
          <a:lstStyle/>
          <a:p>
            <a:r>
              <a:rPr lang="en-US" sz="1467" dirty="0">
                <a:solidFill>
                  <a:srgbClr val="333333"/>
                </a:solidFill>
                <a:latin typeface="72"/>
              </a:rPr>
              <a:t>The JSON to XML converter enables you to transform messages in JSON format to XML format.</a:t>
            </a:r>
          </a:p>
          <a:p>
            <a:pPr algn="l"/>
            <a:r>
              <a:rPr lang="en-US" sz="1467" b="1" dirty="0">
                <a:solidFill>
                  <a:srgbClr val="333333"/>
                </a:solidFill>
                <a:latin typeface="72"/>
              </a:rPr>
              <a:t>Procedure</a:t>
            </a:r>
          </a:p>
          <a:p>
            <a:pPr algn="l">
              <a:buFont typeface="+mj-lt"/>
              <a:buAutoNum type="arabicPeriod"/>
            </a:pPr>
            <a:r>
              <a:rPr lang="en-US" sz="1467" dirty="0">
                <a:solidFill>
                  <a:srgbClr val="333333"/>
                </a:solidFill>
                <a:latin typeface="72"/>
              </a:rPr>
              <a:t>In the palette, choose </a:t>
            </a:r>
            <a:r>
              <a:rPr lang="en-US" sz="1467" dirty="0">
                <a:solidFill>
                  <a:srgbClr val="333333"/>
                </a:solidFill>
                <a:latin typeface="SAPiconsV4-1"/>
              </a:rPr>
              <a:t></a:t>
            </a:r>
            <a:r>
              <a:rPr lang="en-US" sz="1467" dirty="0">
                <a:solidFill>
                  <a:srgbClr val="333333"/>
                </a:solidFill>
                <a:latin typeface="72"/>
              </a:rPr>
              <a:t>, then choose </a:t>
            </a:r>
            <a:r>
              <a:rPr lang="en-US" sz="1467" b="1" dirty="0">
                <a:solidFill>
                  <a:srgbClr val="333333"/>
                </a:solidFill>
                <a:latin typeface="72"/>
              </a:rPr>
              <a:t>Transformation</a:t>
            </a:r>
            <a:r>
              <a:rPr lang="en-US" sz="1467" dirty="0">
                <a:solidFill>
                  <a:srgbClr val="333333"/>
                </a:solidFill>
                <a:latin typeface="72"/>
              </a:rPr>
              <a:t>  </a:t>
            </a:r>
            <a:r>
              <a:rPr lang="en-US" sz="1467" b="1" dirty="0">
                <a:solidFill>
                  <a:srgbClr val="333333"/>
                </a:solidFill>
                <a:latin typeface="72"/>
              </a:rPr>
              <a:t>Converter</a:t>
            </a:r>
            <a:r>
              <a:rPr lang="en-US" sz="1467" dirty="0">
                <a:solidFill>
                  <a:srgbClr val="333333"/>
                </a:solidFill>
                <a:latin typeface="72"/>
              </a:rPr>
              <a:t>  </a:t>
            </a:r>
            <a:r>
              <a:rPr lang="en-US" sz="1467" b="1" dirty="0">
                <a:solidFill>
                  <a:srgbClr val="333333"/>
                </a:solidFill>
                <a:latin typeface="72"/>
              </a:rPr>
              <a:t>JSON to XML Converter</a:t>
            </a:r>
            <a:r>
              <a:rPr lang="en-US" sz="1467" dirty="0">
                <a:solidFill>
                  <a:srgbClr val="333333"/>
                </a:solidFill>
                <a:latin typeface="72"/>
              </a:rPr>
              <a:t>.</a:t>
            </a:r>
          </a:p>
          <a:p>
            <a:pPr algn="l">
              <a:buFont typeface="+mj-lt"/>
              <a:buAutoNum type="arabicPeriod"/>
            </a:pPr>
            <a:r>
              <a:rPr lang="en-US" sz="1467" dirty="0">
                <a:solidFill>
                  <a:srgbClr val="333333"/>
                </a:solidFill>
                <a:latin typeface="72"/>
              </a:rPr>
              <a:t>Insert the converter at the desired position in your integration process. The converter appears as a graphical element in your integration process.</a:t>
            </a:r>
          </a:p>
          <a:p>
            <a:pPr algn="l">
              <a:buFont typeface="+mj-lt"/>
              <a:buAutoNum type="arabicPeriod"/>
            </a:pPr>
            <a:r>
              <a:rPr lang="en-US" sz="1467" dirty="0">
                <a:solidFill>
                  <a:srgbClr val="333333"/>
                </a:solidFill>
                <a:latin typeface="72"/>
              </a:rPr>
              <a:t>The properties tab page for the XML to JSON Converter opens.</a:t>
            </a:r>
          </a:p>
          <a:p>
            <a:endParaRPr lang="en-IN" dirty="0"/>
          </a:p>
        </p:txBody>
      </p:sp>
    </p:spTree>
    <p:extLst>
      <p:ext uri="{BB962C8B-B14F-4D97-AF65-F5344CB8AC3E}">
        <p14:creationId xmlns:p14="http://schemas.microsoft.com/office/powerpoint/2010/main" val="989827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93E83-9915-485B-A9CD-6F8837537EB6}"/>
              </a:ext>
            </a:extLst>
          </p:cNvPr>
          <p:cNvSpPr>
            <a:spLocks noGrp="1"/>
          </p:cNvSpPr>
          <p:nvPr>
            <p:ph type="title"/>
          </p:nvPr>
        </p:nvSpPr>
        <p:spPr>
          <a:xfrm>
            <a:off x="648928" y="629266"/>
            <a:ext cx="3505496" cy="1622321"/>
          </a:xfrm>
        </p:spPr>
        <p:txBody>
          <a:bodyPr>
            <a:normAutofit/>
          </a:bodyPr>
          <a:lstStyle/>
          <a:p>
            <a:r>
              <a:rPr lang="en-IN" dirty="0" err="1"/>
              <a:t>Json</a:t>
            </a:r>
            <a:r>
              <a:rPr lang="en-IN" dirty="0"/>
              <a:t> to XML converter</a:t>
            </a:r>
          </a:p>
        </p:txBody>
      </p:sp>
      <p:sp>
        <p:nvSpPr>
          <p:cNvPr id="3" name="Content Placeholder 2">
            <a:extLst>
              <a:ext uri="{FF2B5EF4-FFF2-40B4-BE49-F238E27FC236}">
                <a16:creationId xmlns:a16="http://schemas.microsoft.com/office/drawing/2014/main" id="{75ECAF3E-478C-4097-8FD6-1E8101340918}"/>
              </a:ext>
            </a:extLst>
          </p:cNvPr>
          <p:cNvSpPr>
            <a:spLocks noGrp="1"/>
          </p:cNvSpPr>
          <p:nvPr>
            <p:ph idx="1"/>
          </p:nvPr>
        </p:nvSpPr>
        <p:spPr>
          <a:xfrm>
            <a:off x="648931" y="2438400"/>
            <a:ext cx="3505493" cy="3785419"/>
          </a:xfrm>
        </p:spPr>
        <p:txBody>
          <a:bodyPr>
            <a:normAutofit/>
          </a:bodyPr>
          <a:lstStyle/>
          <a:p>
            <a:r>
              <a:rPr lang="en-US" sz="2000">
                <a:latin typeface="72"/>
              </a:rPr>
              <a:t>Define the parameters for your conversion, see table below</a:t>
            </a:r>
          </a:p>
          <a:p>
            <a:endParaRPr lang="en-IN" sz="2000"/>
          </a:p>
        </p:txBody>
      </p:sp>
      <p:graphicFrame>
        <p:nvGraphicFramePr>
          <p:cNvPr id="4" name="Table 3">
            <a:extLst>
              <a:ext uri="{FF2B5EF4-FFF2-40B4-BE49-F238E27FC236}">
                <a16:creationId xmlns:a16="http://schemas.microsoft.com/office/drawing/2014/main" id="{003ED54C-E905-4D81-8F22-B4C921DD0C90}"/>
              </a:ext>
            </a:extLst>
          </p:cNvPr>
          <p:cNvGraphicFramePr>
            <a:graphicFrameLocks noGrp="1"/>
          </p:cNvGraphicFramePr>
          <p:nvPr/>
        </p:nvGraphicFramePr>
        <p:xfrm>
          <a:off x="5405862" y="1055821"/>
          <a:ext cx="6019334" cy="4743116"/>
        </p:xfrm>
        <a:graphic>
          <a:graphicData uri="http://schemas.openxmlformats.org/drawingml/2006/table">
            <a:tbl>
              <a:tblPr/>
              <a:tblGrid>
                <a:gridCol w="1031171">
                  <a:extLst>
                    <a:ext uri="{9D8B030D-6E8A-4147-A177-3AD203B41FA5}">
                      <a16:colId xmlns:a16="http://schemas.microsoft.com/office/drawing/2014/main" val="1271612373"/>
                    </a:ext>
                  </a:extLst>
                </a:gridCol>
                <a:gridCol w="2525628">
                  <a:extLst>
                    <a:ext uri="{9D8B030D-6E8A-4147-A177-3AD203B41FA5}">
                      <a16:colId xmlns:a16="http://schemas.microsoft.com/office/drawing/2014/main" val="2508156881"/>
                    </a:ext>
                  </a:extLst>
                </a:gridCol>
                <a:gridCol w="2462535">
                  <a:extLst>
                    <a:ext uri="{9D8B030D-6E8A-4147-A177-3AD203B41FA5}">
                      <a16:colId xmlns:a16="http://schemas.microsoft.com/office/drawing/2014/main" val="3784569562"/>
                    </a:ext>
                  </a:extLst>
                </a:gridCol>
              </a:tblGrid>
              <a:tr h="209116">
                <a:tc>
                  <a:txBody>
                    <a:bodyPr/>
                    <a:lstStyle/>
                    <a:p>
                      <a:pPr algn="l" fontAlgn="t">
                        <a:spcBef>
                          <a:spcPts val="0"/>
                        </a:spcBef>
                        <a:spcAft>
                          <a:spcPts val="0"/>
                        </a:spcAft>
                      </a:pPr>
                      <a:r>
                        <a:rPr lang="en-IN" sz="900" b="0" i="0" u="none" strike="noStrike">
                          <a:effectLst/>
                          <a:latin typeface="Arial" panose="020B0604020202020204" pitchFamily="34" charset="0"/>
                        </a:rPr>
                        <a:t>Tab</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IN" sz="900" b="0" i="0" u="none" strike="noStrike">
                          <a:effectLst/>
                          <a:latin typeface="Arial" panose="020B0604020202020204" pitchFamily="34" charset="0"/>
                        </a:rPr>
                        <a:t>Option</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IN" sz="900" b="0" i="0" u="none" strike="noStrike">
                          <a:effectLst/>
                          <a:latin typeface="Arial" panose="020B0604020202020204" pitchFamily="34" charset="0"/>
                        </a:rPr>
                        <a:t>Description</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7704297"/>
                  </a:ext>
                </a:extLst>
              </a:tr>
              <a:tr h="209116">
                <a:tc>
                  <a:txBody>
                    <a:bodyPr/>
                    <a:lstStyle/>
                    <a:p>
                      <a:pPr algn="l" fontAlgn="t">
                        <a:spcBef>
                          <a:spcPts val="0"/>
                        </a:spcBef>
                        <a:spcAft>
                          <a:spcPts val="0"/>
                        </a:spcAft>
                      </a:pPr>
                      <a:r>
                        <a:rPr lang="en-IN" sz="900" b="0" i="0" u="none" strike="noStrike">
                          <a:effectLst/>
                          <a:latin typeface="Arial" panose="020B0604020202020204" pitchFamily="34" charset="0"/>
                        </a:rPr>
                        <a:t>General</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IN" sz="900" b="0" i="0" u="none" strike="noStrike">
                          <a:effectLst/>
                          <a:latin typeface="Arial" panose="020B0604020202020204" pitchFamily="34" charset="0"/>
                        </a:rPr>
                        <a:t>Name</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900" b="0" i="0" u="none" strike="noStrike">
                          <a:effectLst/>
                          <a:latin typeface="Arial" panose="020B0604020202020204" pitchFamily="34" charset="0"/>
                        </a:rPr>
                        <a:t>Enter the name of the converter.</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058342539"/>
                  </a:ext>
                </a:extLst>
              </a:tr>
              <a:tr h="636851">
                <a:tc rowSpan="5">
                  <a:txBody>
                    <a:bodyPr/>
                    <a:lstStyle/>
                    <a:p>
                      <a:pPr algn="l" fontAlgn="t">
                        <a:spcBef>
                          <a:spcPts val="0"/>
                        </a:spcBef>
                        <a:spcAft>
                          <a:spcPts val="0"/>
                        </a:spcAft>
                      </a:pPr>
                      <a:r>
                        <a:rPr lang="en-IN" sz="900" b="0" i="0" u="none" strike="noStrike">
                          <a:effectLst/>
                          <a:latin typeface="Arial" panose="020B0604020202020204" pitchFamily="34" charset="0"/>
                        </a:rPr>
                        <a:t>Processing</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900" b="0" i="0" u="none" strike="noStrike">
                          <a:effectLst/>
                          <a:latin typeface="Arial" panose="020B0604020202020204" pitchFamily="34" charset="0"/>
                        </a:rPr>
                        <a:t>JSON Prefix (only if the option </a:t>
                      </a:r>
                      <a:r>
                        <a:rPr lang="en-US" sz="900" b="1" i="0" u="none" strike="noStrike">
                          <a:effectLst/>
                          <a:latin typeface="Arial" panose="020B0604020202020204" pitchFamily="34" charset="0"/>
                        </a:rPr>
                        <a:t>Use Namespace Mapping</a:t>
                      </a:r>
                      <a:r>
                        <a:rPr lang="en-US" sz="900" b="0" i="0" u="none" strike="noStrike">
                          <a:effectLst/>
                          <a:latin typeface="Arial" panose="020B0604020202020204" pitchFamily="34" charset="0"/>
                        </a:rPr>
                        <a:t> is selected)</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900" b="0" i="0" u="none" strike="noStrike">
                          <a:effectLst/>
                          <a:latin typeface="Arial" panose="020B0604020202020204" pitchFamily="34" charset="0"/>
                        </a:rPr>
                        <a:t>Enter the mapping of the JSON prefix to the XML namespace. The JSON namespace/prefix must begin with a letter and can contain aA-zZ and 0-9.</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671250666"/>
                  </a:ext>
                </a:extLst>
              </a:tr>
              <a:tr h="1064587">
                <a:tc vMerge="1">
                  <a:txBody>
                    <a:bodyPr/>
                    <a:lstStyle/>
                    <a:p>
                      <a:endParaRPr lang="en-IN"/>
                    </a:p>
                  </a:txBody>
                  <a:tcPr/>
                </a:tc>
                <a:tc>
                  <a:txBody>
                    <a:bodyPr/>
                    <a:lstStyle/>
                    <a:p>
                      <a:pPr algn="l" fontAlgn="t">
                        <a:spcBef>
                          <a:spcPts val="0"/>
                        </a:spcBef>
                        <a:spcAft>
                          <a:spcPts val="0"/>
                        </a:spcAft>
                      </a:pPr>
                      <a:r>
                        <a:rPr lang="en-IN" sz="900" b="0" i="0" u="none" strike="noStrike">
                          <a:effectLst/>
                          <a:latin typeface="Arial" panose="020B0604020202020204" pitchFamily="34" charset="0"/>
                        </a:rPr>
                        <a:t>JSON Prefix Separator</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900" b="0" i="0" u="none" strike="noStrike">
                          <a:effectLst/>
                          <a:latin typeface="Arial" panose="020B0604020202020204" pitchFamily="34" charset="0"/>
                        </a:rPr>
                        <a:t>Enter the JSON prefix separator to be used to separate the JSON prefix from the local part. The value used must not be used in the JSON prefix or local name.</a:t>
                      </a:r>
                    </a:p>
                    <a:p>
                      <a:pPr algn="l" fontAlgn="t">
                        <a:spcBef>
                          <a:spcPts val="0"/>
                        </a:spcBef>
                        <a:spcAft>
                          <a:spcPts val="0"/>
                        </a:spcAft>
                      </a:pPr>
                      <a:r>
                        <a:rPr lang="en-US" sz="900" b="0" i="0" u="none" strike="noStrike">
                          <a:effectLst/>
                          <a:latin typeface="Arial" panose="020B0604020202020204" pitchFamily="34" charset="0"/>
                        </a:rPr>
                        <a:t>The following characters are allowed: colon(:), comma(,), dot(.), pipe(|), semicolon(;), and space.</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18888180"/>
                  </a:ext>
                </a:extLst>
              </a:tr>
              <a:tr h="351695">
                <a:tc vMerge="1">
                  <a:txBody>
                    <a:bodyPr/>
                    <a:lstStyle/>
                    <a:p>
                      <a:endParaRPr lang="en-IN"/>
                    </a:p>
                  </a:txBody>
                  <a:tcPr/>
                </a:tc>
                <a:tc>
                  <a:txBody>
                    <a:bodyPr/>
                    <a:lstStyle/>
                    <a:p>
                      <a:pPr algn="l" fontAlgn="t">
                        <a:spcBef>
                          <a:spcPts val="0"/>
                        </a:spcBef>
                        <a:spcAft>
                          <a:spcPts val="0"/>
                        </a:spcAft>
                      </a:pPr>
                      <a:r>
                        <a:rPr lang="en-IN" sz="900" b="0" i="0" u="none" strike="noStrike">
                          <a:effectLst/>
                          <a:latin typeface="Arial" panose="020B0604020202020204" pitchFamily="34" charset="0"/>
                        </a:rPr>
                        <a:t>Add XML Root Element</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900" b="0" i="0" u="none" strike="noStrike">
                          <a:effectLst/>
                          <a:latin typeface="Arial" panose="020B0604020202020204" pitchFamily="34" charset="0"/>
                        </a:rPr>
                        <a:t>Select this option to convert JSON documents with an XML root element</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594756614"/>
                  </a:ext>
                </a:extLst>
              </a:tr>
              <a:tr h="1777479">
                <a:tc vMerge="1">
                  <a:txBody>
                    <a:bodyPr/>
                    <a:lstStyle/>
                    <a:p>
                      <a:endParaRPr lang="en-IN"/>
                    </a:p>
                  </a:txBody>
                  <a:tcPr/>
                </a:tc>
                <a:tc>
                  <a:txBody>
                    <a:bodyPr/>
                    <a:lstStyle/>
                    <a:p>
                      <a:pPr algn="l" fontAlgn="t">
                        <a:spcBef>
                          <a:spcPts val="0"/>
                        </a:spcBef>
                        <a:spcAft>
                          <a:spcPts val="0"/>
                        </a:spcAft>
                      </a:pPr>
                      <a:r>
                        <a:rPr lang="en-US" sz="900" b="0" i="0" u="none" strike="noStrike">
                          <a:effectLst/>
                          <a:latin typeface="Arial" panose="020B0604020202020204" pitchFamily="34" charset="0"/>
                        </a:rPr>
                        <a:t>Name (only if the option </a:t>
                      </a:r>
                      <a:r>
                        <a:rPr lang="en-US" sz="900" b="1" i="0" u="none" strike="noStrike">
                          <a:effectLst/>
                          <a:latin typeface="Arial" panose="020B0604020202020204" pitchFamily="34" charset="0"/>
                        </a:rPr>
                        <a:t>Add XML Root Element</a:t>
                      </a:r>
                      <a:r>
                        <a:rPr lang="en-US" sz="900" b="0" i="0" u="none" strike="noStrike">
                          <a:effectLst/>
                          <a:latin typeface="Arial" panose="020B0604020202020204" pitchFamily="34" charset="0"/>
                        </a:rPr>
                        <a:t> is selected)</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900" b="0" i="0" u="none" strike="noStrike">
                          <a:effectLst/>
                          <a:latin typeface="Arial" panose="020B0604020202020204" pitchFamily="34" charset="0"/>
                        </a:rPr>
                        <a:t>Enter the name of the XML root element. The name must comply with the NCName rules:</a:t>
                      </a:r>
                    </a:p>
                    <a:p>
                      <a:pPr algn="l" fontAlgn="t">
                        <a:spcBef>
                          <a:spcPts val="0"/>
                        </a:spcBef>
                        <a:spcAft>
                          <a:spcPts val="0"/>
                        </a:spcAft>
                        <a:buClrTx/>
                        <a:buSzPts val="1800"/>
                        <a:buFont typeface="Arial" panose="020B0604020202020204" pitchFamily="34" charset="0"/>
                        <a:buChar char="•"/>
                      </a:pPr>
                      <a:r>
                        <a:rPr lang="en-US" sz="900" b="0" i="0" u="none" strike="noStrike">
                          <a:effectLst/>
                          <a:latin typeface="Arial" panose="020B0604020202020204" pitchFamily="34" charset="0"/>
                        </a:rPr>
                        <a:t>The name must begin with a letter or an underscore.</a:t>
                      </a:r>
                    </a:p>
                    <a:p>
                      <a:pPr algn="l" fontAlgn="t">
                        <a:spcBef>
                          <a:spcPts val="0"/>
                        </a:spcBef>
                        <a:spcAft>
                          <a:spcPts val="0"/>
                        </a:spcAft>
                        <a:buClrTx/>
                        <a:buSzPts val="1800"/>
                        <a:buFont typeface="Arial" panose="020B0604020202020204" pitchFamily="34" charset="0"/>
                        <a:buChar char="•"/>
                      </a:pPr>
                      <a:r>
                        <a:rPr lang="en-US" sz="900" b="0" i="0" u="none" strike="noStrike">
                          <a:effectLst/>
                          <a:latin typeface="Arial" panose="020B0604020202020204" pitchFamily="34" charset="0"/>
                        </a:rPr>
                        <a:t>The valid characters for the remainder of the name are:</a:t>
                      </a:r>
                    </a:p>
                    <a:p>
                      <a:pPr marL="740664" indent="-283464" algn="l" fontAlgn="t">
                        <a:spcBef>
                          <a:spcPts val="0"/>
                        </a:spcBef>
                        <a:spcAft>
                          <a:spcPts val="0"/>
                        </a:spcAft>
                        <a:buClrTx/>
                        <a:buSzPts val="1800"/>
                        <a:buFont typeface="Arial" panose="020B0604020202020204" pitchFamily="34" charset="0"/>
                        <a:buChar char="•"/>
                      </a:pPr>
                      <a:r>
                        <a:rPr lang="en-US" sz="900" b="0" i="0" u="none" strike="noStrike">
                          <a:effectLst/>
                          <a:latin typeface="Arial" panose="020B0604020202020204" pitchFamily="34" charset="0"/>
                        </a:rPr>
                        <a:t>Letters</a:t>
                      </a:r>
                    </a:p>
                    <a:p>
                      <a:pPr marL="740664" indent="-283464" algn="l" fontAlgn="t">
                        <a:spcBef>
                          <a:spcPts val="0"/>
                        </a:spcBef>
                        <a:spcAft>
                          <a:spcPts val="0"/>
                        </a:spcAft>
                        <a:buClrTx/>
                        <a:buSzPts val="1800"/>
                        <a:buFont typeface="Arial" panose="020B0604020202020204" pitchFamily="34" charset="0"/>
                        <a:buChar char="•"/>
                      </a:pPr>
                      <a:r>
                        <a:rPr lang="en-US" sz="900" b="0" i="0" u="none" strike="noStrike">
                          <a:effectLst/>
                          <a:latin typeface="Arial" panose="020B0604020202020204" pitchFamily="34" charset="0"/>
                        </a:rPr>
                        <a:t>Digits</a:t>
                      </a:r>
                    </a:p>
                    <a:p>
                      <a:pPr marL="740664" indent="-283464" algn="l" fontAlgn="t">
                        <a:spcBef>
                          <a:spcPts val="0"/>
                        </a:spcBef>
                        <a:spcAft>
                          <a:spcPts val="0"/>
                        </a:spcAft>
                        <a:buClrTx/>
                        <a:buSzPts val="1800"/>
                        <a:buFont typeface="Arial" panose="020B0604020202020204" pitchFamily="34" charset="0"/>
                        <a:buChar char="•"/>
                      </a:pPr>
                      <a:r>
                        <a:rPr lang="en-US" sz="900" b="0" i="0" u="none" strike="noStrike">
                          <a:effectLst/>
                          <a:latin typeface="Arial" panose="020B0604020202020204" pitchFamily="34" charset="0"/>
                        </a:rPr>
                        <a:t>Period</a:t>
                      </a:r>
                    </a:p>
                    <a:p>
                      <a:pPr marL="740664" indent="-283464" algn="l" fontAlgn="t">
                        <a:spcBef>
                          <a:spcPts val="0"/>
                        </a:spcBef>
                        <a:spcAft>
                          <a:spcPts val="0"/>
                        </a:spcAft>
                        <a:buClrTx/>
                        <a:buSzPts val="1800"/>
                        <a:buFont typeface="Arial" panose="020B0604020202020204" pitchFamily="34" charset="0"/>
                        <a:buChar char="•"/>
                      </a:pPr>
                      <a:r>
                        <a:rPr lang="en-US" sz="900" b="0" i="0" u="none" strike="noStrike">
                          <a:effectLst/>
                          <a:latin typeface="Arial" panose="020B0604020202020204" pitchFamily="34" charset="0"/>
                        </a:rPr>
                        <a:t>Hyphen</a:t>
                      </a:r>
                    </a:p>
                    <a:p>
                      <a:pPr marL="740664" indent="-283464" algn="l" fontAlgn="t">
                        <a:spcBef>
                          <a:spcPts val="0"/>
                        </a:spcBef>
                        <a:spcAft>
                          <a:spcPts val="0"/>
                        </a:spcAft>
                        <a:buClrTx/>
                        <a:buSzPts val="1800"/>
                        <a:buFont typeface="Arial" panose="020B0604020202020204" pitchFamily="34" charset="0"/>
                        <a:buChar char="•"/>
                      </a:pPr>
                      <a:r>
                        <a:rPr lang="en-US" sz="900" b="0" i="0" u="none" strike="noStrike">
                          <a:effectLst/>
                          <a:latin typeface="Arial" panose="020B0604020202020204" pitchFamily="34" charset="0"/>
                        </a:rPr>
                        <a:t>Underscore</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387425799"/>
                  </a:ext>
                </a:extLst>
              </a:tr>
              <a:tr h="494272">
                <a:tc vMerge="1">
                  <a:txBody>
                    <a:bodyPr/>
                    <a:lstStyle/>
                    <a:p>
                      <a:endParaRPr lang="en-IN"/>
                    </a:p>
                  </a:txBody>
                  <a:tcPr/>
                </a:tc>
                <a:tc>
                  <a:txBody>
                    <a:bodyPr/>
                    <a:lstStyle/>
                    <a:p>
                      <a:pPr algn="l" fontAlgn="t">
                        <a:spcBef>
                          <a:spcPts val="0"/>
                        </a:spcBef>
                        <a:spcAft>
                          <a:spcPts val="0"/>
                        </a:spcAft>
                      </a:pPr>
                      <a:r>
                        <a:rPr lang="en-US" sz="900" b="0" i="0" u="none" strike="noStrike">
                          <a:effectLst/>
                          <a:latin typeface="Arial" panose="020B0604020202020204" pitchFamily="34" charset="0"/>
                        </a:rPr>
                        <a:t>Namespace Mapping (only if the option </a:t>
                      </a:r>
                      <a:r>
                        <a:rPr lang="en-US" sz="900" b="1" i="0" u="none" strike="noStrike">
                          <a:effectLst/>
                          <a:latin typeface="Arial" panose="020B0604020202020204" pitchFamily="34" charset="0"/>
                        </a:rPr>
                        <a:t>Add XML Root Element</a:t>
                      </a:r>
                      <a:r>
                        <a:rPr lang="en-US" sz="900" b="0" i="0" u="none" strike="noStrike">
                          <a:effectLst/>
                          <a:latin typeface="Arial" panose="020B0604020202020204" pitchFamily="34" charset="0"/>
                        </a:rPr>
                        <a:t> is selected)</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900" b="0" i="0" u="none" strike="noStrike">
                          <a:effectLst/>
                          <a:latin typeface="Arial" panose="020B0604020202020204" pitchFamily="34" charset="0"/>
                        </a:rPr>
                        <a:t>Enter the namespace of the XML root element that you have configured in the integration flow.</a:t>
                      </a:r>
                    </a:p>
                  </a:txBody>
                  <a:tcPr marL="47527" marR="47527" marT="23763" marB="23763">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631915567"/>
                  </a:ext>
                </a:extLst>
              </a:tr>
            </a:tbl>
          </a:graphicData>
        </a:graphic>
      </p:graphicFrame>
    </p:spTree>
    <p:extLst>
      <p:ext uri="{BB962C8B-B14F-4D97-AF65-F5344CB8AC3E}">
        <p14:creationId xmlns:p14="http://schemas.microsoft.com/office/powerpoint/2010/main" val="11879411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28D6C-8207-4C73-B66D-86C93E4B08FB}"/>
              </a:ext>
            </a:extLst>
          </p:cNvPr>
          <p:cNvSpPr>
            <a:spLocks noGrp="1"/>
          </p:cNvSpPr>
          <p:nvPr>
            <p:ph type="title"/>
          </p:nvPr>
        </p:nvSpPr>
        <p:spPr/>
        <p:txBody>
          <a:bodyPr>
            <a:normAutofit/>
          </a:bodyPr>
          <a:lstStyle/>
          <a:p>
            <a:r>
              <a:rPr lang="en-IN" b="0" i="0" dirty="0">
                <a:solidFill>
                  <a:srgbClr val="333333"/>
                </a:solidFill>
                <a:effectLst/>
                <a:latin typeface="72"/>
              </a:rPr>
              <a:t>                      XML to JSON Converter</a:t>
            </a: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A24090D4-EEDC-468F-97B7-68E7430BF1DF}"/>
              </a:ext>
            </a:extLst>
          </p:cNvPr>
          <p:cNvSpPr>
            <a:spLocks noGrp="1"/>
          </p:cNvSpPr>
          <p:nvPr>
            <p:ph idx="1"/>
          </p:nvPr>
        </p:nvSpPr>
        <p:spPr/>
        <p:txBody>
          <a:bodyPr/>
          <a:lstStyle/>
          <a:p>
            <a:pPr algn="l"/>
            <a:r>
              <a:rPr lang="en-US" sz="1467" b="1" dirty="0">
                <a:solidFill>
                  <a:srgbClr val="333333"/>
                </a:solidFill>
                <a:latin typeface="72"/>
              </a:rPr>
              <a:t>Procedure</a:t>
            </a:r>
          </a:p>
          <a:p>
            <a:pPr algn="l">
              <a:buFont typeface="+mj-lt"/>
              <a:buAutoNum type="arabicPeriod"/>
            </a:pPr>
            <a:r>
              <a:rPr lang="en-US" sz="1467" dirty="0">
                <a:solidFill>
                  <a:srgbClr val="333333"/>
                </a:solidFill>
                <a:latin typeface="72"/>
              </a:rPr>
              <a:t>In the palette, choose </a:t>
            </a:r>
            <a:r>
              <a:rPr lang="en-US" sz="1467" dirty="0">
                <a:solidFill>
                  <a:srgbClr val="333333"/>
                </a:solidFill>
                <a:latin typeface="SAPiconsV4-1"/>
              </a:rPr>
              <a:t> </a:t>
            </a:r>
            <a:r>
              <a:rPr lang="en-US" sz="1467" b="1" dirty="0">
                <a:solidFill>
                  <a:srgbClr val="333333"/>
                </a:solidFill>
                <a:latin typeface="72"/>
              </a:rPr>
              <a:t>Transformation</a:t>
            </a:r>
            <a:r>
              <a:rPr lang="en-US" sz="1467" dirty="0">
                <a:solidFill>
                  <a:srgbClr val="333333"/>
                </a:solidFill>
                <a:latin typeface="72"/>
              </a:rPr>
              <a:t>  </a:t>
            </a:r>
            <a:r>
              <a:rPr lang="en-US" sz="1467" b="1" dirty="0">
                <a:solidFill>
                  <a:srgbClr val="333333"/>
                </a:solidFill>
                <a:latin typeface="72"/>
              </a:rPr>
              <a:t>Converter</a:t>
            </a:r>
            <a:r>
              <a:rPr lang="en-US" sz="1467" dirty="0">
                <a:solidFill>
                  <a:srgbClr val="333333"/>
                </a:solidFill>
                <a:latin typeface="72"/>
              </a:rPr>
              <a:t>  </a:t>
            </a:r>
            <a:r>
              <a:rPr lang="en-US" sz="1467" b="1" dirty="0">
                <a:solidFill>
                  <a:srgbClr val="333333"/>
                </a:solidFill>
                <a:latin typeface="72"/>
              </a:rPr>
              <a:t>XML to JSON </a:t>
            </a:r>
            <a:r>
              <a:rPr lang="en-US" sz="1467" b="1" dirty="0" err="1">
                <a:solidFill>
                  <a:srgbClr val="333333"/>
                </a:solidFill>
                <a:latin typeface="72"/>
              </a:rPr>
              <a:t>Converter</a:t>
            </a:r>
            <a:r>
              <a:rPr lang="en-US" sz="1467" dirty="0" err="1">
                <a:solidFill>
                  <a:srgbClr val="333333"/>
                </a:solidFill>
                <a:latin typeface="72"/>
              </a:rPr>
              <a:t>.Your</a:t>
            </a:r>
            <a:r>
              <a:rPr lang="en-US" sz="1467" dirty="0">
                <a:solidFill>
                  <a:srgbClr val="333333"/>
                </a:solidFill>
                <a:latin typeface="72"/>
              </a:rPr>
              <a:t> </a:t>
            </a:r>
            <a:r>
              <a:rPr lang="en-US" sz="1467" dirty="0" err="1">
                <a:solidFill>
                  <a:srgbClr val="333333"/>
                </a:solidFill>
                <a:latin typeface="72"/>
              </a:rPr>
              <a:t>cusor</a:t>
            </a:r>
            <a:r>
              <a:rPr lang="en-US" sz="1467" dirty="0">
                <a:solidFill>
                  <a:srgbClr val="333333"/>
                </a:solidFill>
                <a:latin typeface="72"/>
              </a:rPr>
              <a:t> symbol</a:t>
            </a:r>
          </a:p>
          <a:p>
            <a:pPr algn="l">
              <a:buFont typeface="+mj-lt"/>
              <a:buAutoNum type="arabicPeriod"/>
            </a:pPr>
            <a:r>
              <a:rPr lang="en-US" sz="1467" dirty="0">
                <a:solidFill>
                  <a:srgbClr val="333333"/>
                </a:solidFill>
                <a:latin typeface="72"/>
              </a:rPr>
              <a:t>Insert the converter at the desired position in your integration </a:t>
            </a:r>
            <a:r>
              <a:rPr lang="en-US" sz="1467" dirty="0" err="1">
                <a:solidFill>
                  <a:srgbClr val="333333"/>
                </a:solidFill>
                <a:latin typeface="72"/>
              </a:rPr>
              <a:t>process.The</a:t>
            </a:r>
            <a:r>
              <a:rPr lang="en-US" sz="1467" dirty="0">
                <a:solidFill>
                  <a:srgbClr val="333333"/>
                </a:solidFill>
                <a:latin typeface="72"/>
              </a:rPr>
              <a:t> converter appears as a graphical element in your integration process.</a:t>
            </a:r>
          </a:p>
          <a:p>
            <a:pPr algn="l">
              <a:buFont typeface="+mj-lt"/>
              <a:buAutoNum type="arabicPeriod"/>
            </a:pPr>
            <a:r>
              <a:rPr lang="en-US" sz="1467" dirty="0">
                <a:solidFill>
                  <a:srgbClr val="333333"/>
                </a:solidFill>
                <a:latin typeface="72"/>
              </a:rPr>
              <a:t>The properties tab page for the XML to JSON-Converter opens</a:t>
            </a:r>
          </a:p>
          <a:p>
            <a:endParaRPr lang="en-IN" dirty="0"/>
          </a:p>
        </p:txBody>
      </p:sp>
    </p:spTree>
    <p:extLst>
      <p:ext uri="{BB962C8B-B14F-4D97-AF65-F5344CB8AC3E}">
        <p14:creationId xmlns:p14="http://schemas.microsoft.com/office/powerpoint/2010/main" val="10933843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2C152-4EC3-4FD2-A7C2-60FCEC11E3E0}"/>
              </a:ext>
            </a:extLst>
          </p:cNvPr>
          <p:cNvSpPr>
            <a:spLocks noGrp="1"/>
          </p:cNvSpPr>
          <p:nvPr>
            <p:ph type="title"/>
          </p:nvPr>
        </p:nvSpPr>
        <p:spPr>
          <a:xfrm>
            <a:off x="648928" y="629266"/>
            <a:ext cx="3505496" cy="1622321"/>
          </a:xfrm>
        </p:spPr>
        <p:txBody>
          <a:bodyPr>
            <a:normAutofit/>
          </a:bodyPr>
          <a:lstStyle/>
          <a:p>
            <a:endParaRPr lang="en-IN"/>
          </a:p>
        </p:txBody>
      </p:sp>
      <p:sp>
        <p:nvSpPr>
          <p:cNvPr id="9" name="Content Placeholder 8">
            <a:extLst>
              <a:ext uri="{FF2B5EF4-FFF2-40B4-BE49-F238E27FC236}">
                <a16:creationId xmlns:a16="http://schemas.microsoft.com/office/drawing/2014/main" id="{719EEC99-7488-0A27-E8FC-9FC471FE09C8}"/>
              </a:ext>
            </a:extLst>
          </p:cNvPr>
          <p:cNvSpPr>
            <a:spLocks noGrp="1"/>
          </p:cNvSpPr>
          <p:nvPr>
            <p:ph idx="1"/>
          </p:nvPr>
        </p:nvSpPr>
        <p:spPr>
          <a:xfrm>
            <a:off x="648931" y="2438400"/>
            <a:ext cx="3505493" cy="3785419"/>
          </a:xfrm>
        </p:spPr>
        <p:txBody>
          <a:bodyPr>
            <a:normAutofit/>
          </a:bodyPr>
          <a:lstStyle/>
          <a:p>
            <a:r>
              <a:rPr lang="en-US" sz="1600" dirty="0">
                <a:solidFill>
                  <a:srgbClr val="333333"/>
                </a:solidFill>
                <a:latin typeface="72"/>
              </a:rPr>
              <a:t>Define the parameters for your conversion, see table below</a:t>
            </a:r>
            <a:endParaRPr lang="en-US" sz="2000" dirty="0"/>
          </a:p>
        </p:txBody>
      </p:sp>
      <p:graphicFrame>
        <p:nvGraphicFramePr>
          <p:cNvPr id="7" name="Content Placeholder 3">
            <a:extLst>
              <a:ext uri="{FF2B5EF4-FFF2-40B4-BE49-F238E27FC236}">
                <a16:creationId xmlns:a16="http://schemas.microsoft.com/office/drawing/2014/main" id="{1EA7E98C-67BA-42E8-8784-6CDAF0943C10}"/>
              </a:ext>
            </a:extLst>
          </p:cNvPr>
          <p:cNvGraphicFramePr>
            <a:graphicFrameLocks/>
          </p:cNvGraphicFramePr>
          <p:nvPr/>
        </p:nvGraphicFramePr>
        <p:xfrm>
          <a:off x="5405861" y="1273415"/>
          <a:ext cx="6019330" cy="4307926"/>
        </p:xfrm>
        <a:graphic>
          <a:graphicData uri="http://schemas.openxmlformats.org/drawingml/2006/table">
            <a:tbl>
              <a:tblPr/>
              <a:tblGrid>
                <a:gridCol w="3039361">
                  <a:extLst>
                    <a:ext uri="{9D8B030D-6E8A-4147-A177-3AD203B41FA5}">
                      <a16:colId xmlns:a16="http://schemas.microsoft.com/office/drawing/2014/main" val="4106480638"/>
                    </a:ext>
                  </a:extLst>
                </a:gridCol>
                <a:gridCol w="2979969">
                  <a:extLst>
                    <a:ext uri="{9D8B030D-6E8A-4147-A177-3AD203B41FA5}">
                      <a16:colId xmlns:a16="http://schemas.microsoft.com/office/drawing/2014/main" val="3602799212"/>
                    </a:ext>
                  </a:extLst>
                </a:gridCol>
              </a:tblGrid>
              <a:tr h="244896">
                <a:tc>
                  <a:txBody>
                    <a:bodyPr/>
                    <a:lstStyle/>
                    <a:p>
                      <a:pPr algn="l" fontAlgn="t">
                        <a:spcBef>
                          <a:spcPts val="0"/>
                        </a:spcBef>
                        <a:spcAft>
                          <a:spcPts val="0"/>
                        </a:spcAft>
                      </a:pPr>
                      <a:r>
                        <a:rPr lang="en-IN" sz="1100" b="0" i="0" u="none" strike="noStrike">
                          <a:effectLst/>
                          <a:latin typeface="Arial" panose="020B0604020202020204" pitchFamily="34" charset="0"/>
                        </a:rPr>
                        <a:t>Option</a:t>
                      </a:r>
                    </a:p>
                  </a:txBody>
                  <a:tcPr marL="55657" marR="55657" marT="27829" marB="2782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IN" sz="1100" b="0" i="0" u="none" strike="noStrike">
                          <a:effectLst/>
                          <a:latin typeface="Arial" panose="020B0604020202020204" pitchFamily="34" charset="0"/>
                        </a:rPr>
                        <a:t>Description</a:t>
                      </a:r>
                    </a:p>
                  </a:txBody>
                  <a:tcPr marL="55657" marR="55657" marT="27829" marB="2782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73743286"/>
                  </a:ext>
                </a:extLst>
              </a:tr>
              <a:tr h="244896">
                <a:tc>
                  <a:txBody>
                    <a:bodyPr/>
                    <a:lstStyle/>
                    <a:p>
                      <a:pPr algn="l" fontAlgn="t">
                        <a:spcBef>
                          <a:spcPts val="0"/>
                        </a:spcBef>
                        <a:spcAft>
                          <a:spcPts val="0"/>
                        </a:spcAft>
                      </a:pPr>
                      <a:r>
                        <a:rPr lang="en-IN" sz="1100" b="0" i="0" u="none" strike="noStrike">
                          <a:effectLst/>
                          <a:latin typeface="Arial" panose="020B0604020202020204" pitchFamily="34" charset="0"/>
                        </a:rPr>
                        <a:t>Name</a:t>
                      </a:r>
                    </a:p>
                  </a:txBody>
                  <a:tcPr marL="55657" marR="55657" marT="27829" marB="2782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1100" b="0" i="0" u="none" strike="noStrike">
                          <a:effectLst/>
                          <a:latin typeface="Arial" panose="020B0604020202020204" pitchFamily="34" charset="0"/>
                        </a:rPr>
                        <a:t>Enter the name of the converter.</a:t>
                      </a:r>
                    </a:p>
                  </a:txBody>
                  <a:tcPr marL="55657" marR="55657" marT="27829" marB="2782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099470280"/>
                  </a:ext>
                </a:extLst>
              </a:tr>
              <a:tr h="1246737">
                <a:tc>
                  <a:txBody>
                    <a:bodyPr/>
                    <a:lstStyle/>
                    <a:p>
                      <a:pPr algn="l" fontAlgn="t">
                        <a:spcBef>
                          <a:spcPts val="0"/>
                        </a:spcBef>
                        <a:spcAft>
                          <a:spcPts val="0"/>
                        </a:spcAft>
                      </a:pPr>
                      <a:r>
                        <a:rPr lang="en-IN" sz="1100" b="0" i="0" u="none" strike="noStrike">
                          <a:effectLst/>
                          <a:latin typeface="Arial" panose="020B0604020202020204" pitchFamily="34" charset="0"/>
                        </a:rPr>
                        <a:t>JSON Output Encoding</a:t>
                      </a:r>
                    </a:p>
                  </a:txBody>
                  <a:tcPr marL="55657" marR="55657" marT="27829" marB="2782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1100" b="0" i="0" u="none" strike="noStrike">
                          <a:effectLst/>
                          <a:latin typeface="Arial" panose="020B0604020202020204" pitchFamily="34" charset="0"/>
                        </a:rPr>
                        <a:t>Enter the JSON output encoding. The default value is </a:t>
                      </a:r>
                      <a:r>
                        <a:rPr lang="en-US" sz="1100" b="1" i="0" u="none" strike="noStrike">
                          <a:effectLst/>
                          <a:latin typeface="Arial" panose="020B0604020202020204" pitchFamily="34" charset="0"/>
                        </a:rPr>
                        <a:t>from header or property</a:t>
                      </a:r>
                      <a:r>
                        <a:rPr lang="en-US" sz="1100" b="0" i="0" u="none" strike="noStrike">
                          <a:effectLst/>
                          <a:latin typeface="Arial" panose="020B0604020202020204" pitchFamily="34" charset="0"/>
                        </a:rPr>
                        <a:t>.</a:t>
                      </a:r>
                    </a:p>
                    <a:p>
                      <a:pPr algn="l" fontAlgn="t">
                        <a:spcBef>
                          <a:spcPts val="0"/>
                        </a:spcBef>
                        <a:spcAft>
                          <a:spcPts val="0"/>
                        </a:spcAft>
                      </a:pPr>
                      <a:r>
                        <a:rPr lang="en-US" sz="1100" b="0" i="0" u="none" strike="noStrike">
                          <a:effectLst/>
                          <a:latin typeface="Arial" panose="020B0604020202020204" pitchFamily="34" charset="0"/>
                        </a:rPr>
                        <a:t>If you select </a:t>
                      </a:r>
                      <a:r>
                        <a:rPr lang="en-US" sz="1100" b="1" i="0" u="none" strike="noStrike">
                          <a:effectLst/>
                          <a:latin typeface="Arial" panose="020B0604020202020204" pitchFamily="34" charset="0"/>
                        </a:rPr>
                        <a:t>from header or property</a:t>
                      </a:r>
                      <a:r>
                        <a:rPr lang="en-US" sz="1100" b="0" i="0" u="none" strike="noStrike">
                          <a:effectLst/>
                          <a:latin typeface="Arial" panose="020B0604020202020204" pitchFamily="34" charset="0"/>
                        </a:rPr>
                        <a:t>, the converter tries to read the encoding from the message header or exchange property CamelCharsetName. If there is no value defined, UTF-8 is used.</a:t>
                      </a:r>
                    </a:p>
                  </a:txBody>
                  <a:tcPr marL="55657" marR="55657" marT="27829" marB="2782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329302722"/>
                  </a:ext>
                </a:extLst>
              </a:tr>
              <a:tr h="912791">
                <a:tc>
                  <a:txBody>
                    <a:bodyPr/>
                    <a:lstStyle/>
                    <a:p>
                      <a:pPr algn="l" fontAlgn="t">
                        <a:spcBef>
                          <a:spcPts val="0"/>
                        </a:spcBef>
                        <a:spcAft>
                          <a:spcPts val="0"/>
                        </a:spcAft>
                      </a:pPr>
                      <a:r>
                        <a:rPr lang="en-US" sz="1100" b="0" i="0" u="none" strike="noStrike">
                          <a:effectLst/>
                          <a:latin typeface="Arial" panose="020B0604020202020204" pitchFamily="34" charset="0"/>
                        </a:rPr>
                        <a:t>XML Namespace (only if the option </a:t>
                      </a:r>
                      <a:r>
                        <a:rPr lang="en-US" sz="1100" b="1" i="0" u="none" strike="noStrike">
                          <a:effectLst/>
                          <a:latin typeface="Arial" panose="020B0604020202020204" pitchFamily="34" charset="0"/>
                        </a:rPr>
                        <a:t>Namespace Mapping</a:t>
                      </a:r>
                      <a:r>
                        <a:rPr lang="en-US" sz="1100" b="0" i="0" u="none" strike="noStrike">
                          <a:effectLst/>
                          <a:latin typeface="Arial" panose="020B0604020202020204" pitchFamily="34" charset="0"/>
                        </a:rPr>
                        <a:t> is selected)</a:t>
                      </a:r>
                    </a:p>
                  </a:txBody>
                  <a:tcPr marL="55657" marR="55657" marT="27829" marB="2782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1100" b="0" i="0" u="none" strike="noStrike">
                          <a:effectLst/>
                          <a:latin typeface="Arial" panose="020B0604020202020204" pitchFamily="34" charset="0"/>
                        </a:rPr>
                        <a:t>If you select from header or property, the converter tries to read the encoding from the message header or exchange property CamelCharsetName. If there is no value defined, UTF-8 is used.</a:t>
                      </a:r>
                    </a:p>
                  </a:txBody>
                  <a:tcPr marL="55657" marR="55657" marT="27829" marB="2782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58826419"/>
                  </a:ext>
                </a:extLst>
              </a:tr>
              <a:tr h="1246737">
                <a:tc>
                  <a:txBody>
                    <a:bodyPr/>
                    <a:lstStyle/>
                    <a:p>
                      <a:pPr algn="l" fontAlgn="t">
                        <a:spcBef>
                          <a:spcPts val="0"/>
                        </a:spcBef>
                        <a:spcAft>
                          <a:spcPts val="0"/>
                        </a:spcAft>
                      </a:pPr>
                      <a:r>
                        <a:rPr lang="en-US" sz="1100" b="0" i="0" u="none" strike="noStrike">
                          <a:effectLst/>
                          <a:latin typeface="Arial" panose="020B0604020202020204" pitchFamily="34" charset="0"/>
                        </a:rPr>
                        <a:t>JSON Prefix Separator (only if the option </a:t>
                      </a:r>
                      <a:r>
                        <a:rPr lang="en-US" sz="1100" b="1" i="0" u="none" strike="noStrike">
                          <a:effectLst/>
                          <a:latin typeface="Arial" panose="020B0604020202020204" pitchFamily="34" charset="0"/>
                        </a:rPr>
                        <a:t>Namespace Mapping</a:t>
                      </a:r>
                      <a:r>
                        <a:rPr lang="en-US" sz="1100" b="0" i="0" u="none" strike="noStrike">
                          <a:effectLst/>
                          <a:latin typeface="Arial" panose="020B0604020202020204" pitchFamily="34" charset="0"/>
                        </a:rPr>
                        <a:t> is selected)</a:t>
                      </a:r>
                    </a:p>
                  </a:txBody>
                  <a:tcPr marL="55657" marR="55657" marT="27829" marB="2782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1100" b="0" i="0" u="none" strike="noStrike">
                          <a:effectLst/>
                          <a:latin typeface="Arial" panose="020B0604020202020204" pitchFamily="34" charset="0"/>
                        </a:rPr>
                        <a:t>Enter the JSON prefix separator to be used to separate the JSON prefix from the local part. The value used must not be used in the JSON prefix or local name.</a:t>
                      </a:r>
                    </a:p>
                    <a:p>
                      <a:pPr algn="l" fontAlgn="t">
                        <a:spcBef>
                          <a:spcPts val="0"/>
                        </a:spcBef>
                        <a:spcAft>
                          <a:spcPts val="0"/>
                        </a:spcAft>
                      </a:pPr>
                      <a:r>
                        <a:rPr lang="en-US" sz="1100" b="0" i="0" u="none" strike="noStrike">
                          <a:effectLst/>
                          <a:latin typeface="Arial" panose="020B0604020202020204" pitchFamily="34" charset="0"/>
                        </a:rPr>
                        <a:t>The following characters are allowed: colon(:), comma(,), dot(.), pipe(|), semicolon(;), and space.</a:t>
                      </a:r>
                    </a:p>
                  </a:txBody>
                  <a:tcPr marL="55657" marR="55657" marT="27829" marB="2782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416350319"/>
                  </a:ext>
                </a:extLst>
              </a:tr>
              <a:tr h="411869">
                <a:tc>
                  <a:txBody>
                    <a:bodyPr/>
                    <a:lstStyle/>
                    <a:p>
                      <a:pPr algn="l" fontAlgn="t">
                        <a:spcBef>
                          <a:spcPts val="0"/>
                        </a:spcBef>
                        <a:spcAft>
                          <a:spcPts val="0"/>
                        </a:spcAft>
                      </a:pPr>
                      <a:r>
                        <a:rPr lang="en-IN" sz="1100" b="0" i="0" u="none" strike="noStrike">
                          <a:effectLst/>
                          <a:latin typeface="Arial" panose="020B0604020202020204" pitchFamily="34" charset="0"/>
                        </a:rPr>
                        <a:t>Suppress JSON Root Element</a:t>
                      </a:r>
                    </a:p>
                  </a:txBody>
                  <a:tcPr marL="55657" marR="55657" marT="27829" marB="2782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1100" b="0" i="0" u="none" strike="noStrike">
                          <a:effectLst/>
                          <a:latin typeface="Arial" panose="020B0604020202020204" pitchFamily="34" charset="0"/>
                        </a:rPr>
                        <a:t>Choose this option to create the JSON message without the root element tag.</a:t>
                      </a:r>
                    </a:p>
                  </a:txBody>
                  <a:tcPr marL="55657" marR="55657" marT="27829" marB="2782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165559085"/>
                  </a:ext>
                </a:extLst>
              </a:tr>
            </a:tbl>
          </a:graphicData>
        </a:graphic>
      </p:graphicFrame>
    </p:spTree>
    <p:extLst>
      <p:ext uri="{BB962C8B-B14F-4D97-AF65-F5344CB8AC3E}">
        <p14:creationId xmlns:p14="http://schemas.microsoft.com/office/powerpoint/2010/main" val="28895793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C8155-DD04-4381-94C4-FDC727313DE4}"/>
              </a:ext>
            </a:extLst>
          </p:cNvPr>
          <p:cNvSpPr>
            <a:spLocks noGrp="1"/>
          </p:cNvSpPr>
          <p:nvPr>
            <p:ph type="title"/>
          </p:nvPr>
        </p:nvSpPr>
        <p:spPr/>
        <p:txBody>
          <a:bodyPr/>
          <a:lstStyle/>
          <a:p>
            <a:r>
              <a:rPr lang="en-IN"/>
              <a:t>Message Mapping</a:t>
            </a:r>
            <a:endParaRPr lang="en-IN" dirty="0"/>
          </a:p>
        </p:txBody>
      </p:sp>
      <p:sp>
        <p:nvSpPr>
          <p:cNvPr id="3" name="Content Placeholder 2">
            <a:extLst>
              <a:ext uri="{FF2B5EF4-FFF2-40B4-BE49-F238E27FC236}">
                <a16:creationId xmlns:a16="http://schemas.microsoft.com/office/drawing/2014/main" id="{3396CB3E-0E9C-4C1B-AEED-35C19FD955A7}"/>
              </a:ext>
            </a:extLst>
          </p:cNvPr>
          <p:cNvSpPr>
            <a:spLocks noGrp="1"/>
          </p:cNvSpPr>
          <p:nvPr>
            <p:ph idx="1"/>
          </p:nvPr>
        </p:nvSpPr>
        <p:spPr/>
        <p:txBody>
          <a:bodyPr/>
          <a:lstStyle/>
          <a:p>
            <a:r>
              <a:rPr lang="en-US" b="1" i="0" dirty="0">
                <a:solidFill>
                  <a:srgbClr val="444444"/>
                </a:solidFill>
                <a:effectLst/>
                <a:latin typeface="BentonSansRegular"/>
              </a:rPr>
              <a:t>Message Mapping is nothing but a set of rules for producing target XML from the source XML.</a:t>
            </a:r>
          </a:p>
          <a:p>
            <a:r>
              <a:rPr lang="en-US" b="1" i="0" dirty="0">
                <a:solidFill>
                  <a:srgbClr val="444444"/>
                </a:solidFill>
                <a:effectLst/>
                <a:latin typeface="BentonSansRegular"/>
              </a:rPr>
              <a:t>These rules are nothing but relations between the source XML tags and target XML tags”</a:t>
            </a:r>
          </a:p>
          <a:p>
            <a:r>
              <a:rPr lang="en-US" b="0" i="0" dirty="0">
                <a:solidFill>
                  <a:srgbClr val="333333"/>
                </a:solidFill>
                <a:effectLst/>
                <a:latin typeface="72"/>
              </a:rPr>
              <a:t>For example, consider the record </a:t>
            </a:r>
            <a:r>
              <a:rPr lang="en-US" b="1" i="0" dirty="0">
                <a:solidFill>
                  <a:srgbClr val="333333"/>
                </a:solidFill>
                <a:effectLst/>
                <a:latin typeface="72"/>
              </a:rPr>
              <a:t>Employee</a:t>
            </a:r>
            <a:r>
              <a:rPr lang="en-US" b="0" i="0" dirty="0">
                <a:solidFill>
                  <a:srgbClr val="333333"/>
                </a:solidFill>
                <a:effectLst/>
                <a:latin typeface="72"/>
              </a:rPr>
              <a:t> and we need to update the employee identification number. In the sender system, the field name is </a:t>
            </a:r>
            <a:r>
              <a:rPr lang="en-US" b="1" i="0" dirty="0">
                <a:solidFill>
                  <a:srgbClr val="333333"/>
                </a:solidFill>
                <a:effectLst/>
                <a:latin typeface="72"/>
              </a:rPr>
              <a:t>Employee ID</a:t>
            </a:r>
            <a:r>
              <a:rPr lang="en-US" b="0" i="0" dirty="0">
                <a:solidFill>
                  <a:srgbClr val="333333"/>
                </a:solidFill>
                <a:effectLst/>
                <a:latin typeface="72"/>
              </a:rPr>
              <a:t>. However, in the receiver system, the same field is called </a:t>
            </a:r>
            <a:r>
              <a:rPr lang="en-US" b="1" i="0" dirty="0">
                <a:solidFill>
                  <a:srgbClr val="333333"/>
                </a:solidFill>
                <a:effectLst/>
                <a:latin typeface="72"/>
              </a:rPr>
              <a:t>ID</a:t>
            </a:r>
            <a:r>
              <a:rPr lang="en-US" b="0" i="0" dirty="0">
                <a:solidFill>
                  <a:srgbClr val="333333"/>
                </a:solidFill>
                <a:effectLst/>
                <a:latin typeface="72"/>
              </a:rPr>
              <a:t>.</a:t>
            </a:r>
            <a:endParaRPr lang="en-IN" dirty="0"/>
          </a:p>
        </p:txBody>
      </p:sp>
    </p:spTree>
    <p:extLst>
      <p:ext uri="{BB962C8B-B14F-4D97-AF65-F5344CB8AC3E}">
        <p14:creationId xmlns:p14="http://schemas.microsoft.com/office/powerpoint/2010/main" val="31299099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B2827-4113-462B-BE05-BE3FA402457C}"/>
              </a:ext>
            </a:extLst>
          </p:cNvPr>
          <p:cNvSpPr>
            <a:spLocks noGrp="1"/>
          </p:cNvSpPr>
          <p:nvPr>
            <p:ph type="title"/>
          </p:nvPr>
        </p:nvSpPr>
        <p:spPr/>
        <p:txBody>
          <a:bodyPr/>
          <a:lstStyle/>
          <a:p>
            <a:endParaRPr lang="en-IN"/>
          </a:p>
        </p:txBody>
      </p:sp>
      <p:graphicFrame>
        <p:nvGraphicFramePr>
          <p:cNvPr id="4" name="Content Placeholder 3">
            <a:extLst>
              <a:ext uri="{FF2B5EF4-FFF2-40B4-BE49-F238E27FC236}">
                <a16:creationId xmlns:a16="http://schemas.microsoft.com/office/drawing/2014/main" id="{2191D77B-ED87-4744-A98D-547F15E783B4}"/>
              </a:ext>
            </a:extLst>
          </p:cNvPr>
          <p:cNvGraphicFramePr>
            <a:graphicFrameLocks noGrp="1"/>
          </p:cNvGraphicFramePr>
          <p:nvPr>
            <p:ph idx="1"/>
          </p:nvPr>
        </p:nvGraphicFramePr>
        <p:xfrm>
          <a:off x="2230967" y="3000163"/>
          <a:ext cx="7730066" cy="2926080"/>
        </p:xfrm>
        <a:graphic>
          <a:graphicData uri="http://schemas.openxmlformats.org/drawingml/2006/table">
            <a:tbl>
              <a:tblPr/>
              <a:tblGrid>
                <a:gridCol w="3865033">
                  <a:extLst>
                    <a:ext uri="{9D8B030D-6E8A-4147-A177-3AD203B41FA5}">
                      <a16:colId xmlns:a16="http://schemas.microsoft.com/office/drawing/2014/main" val="52664406"/>
                    </a:ext>
                  </a:extLst>
                </a:gridCol>
                <a:gridCol w="3865033">
                  <a:extLst>
                    <a:ext uri="{9D8B030D-6E8A-4147-A177-3AD203B41FA5}">
                      <a16:colId xmlns:a16="http://schemas.microsoft.com/office/drawing/2014/main" val="3583949610"/>
                    </a:ext>
                  </a:extLst>
                </a:gridCol>
              </a:tblGrid>
              <a:tr h="487680">
                <a:tc>
                  <a:txBody>
                    <a:bodyPr/>
                    <a:lstStyle/>
                    <a:p>
                      <a:pPr fontAlgn="t"/>
                      <a:r>
                        <a:rPr lang="en-IN" sz="2400">
                          <a:effectLst/>
                        </a:rPr>
                        <a:t>Source Field</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2400">
                          <a:effectLst/>
                        </a:rPr>
                        <a:t>Target Field</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649502101"/>
                  </a:ext>
                </a:extLst>
              </a:tr>
              <a:tr h="487680">
                <a:tc>
                  <a:txBody>
                    <a:bodyPr/>
                    <a:lstStyle/>
                    <a:p>
                      <a:pPr fontAlgn="t"/>
                      <a:r>
                        <a:rPr lang="en-IN" sz="2400">
                          <a:effectLst/>
                        </a:rPr>
                        <a:t>Employee</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2400">
                          <a:effectLst/>
                        </a:rPr>
                        <a:t>User</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82386833"/>
                  </a:ext>
                </a:extLst>
              </a:tr>
              <a:tr h="487680">
                <a:tc>
                  <a:txBody>
                    <a:bodyPr/>
                    <a:lstStyle/>
                    <a:p>
                      <a:pPr fontAlgn="t"/>
                      <a:r>
                        <a:rPr lang="en-IN" sz="2400">
                          <a:effectLst/>
                        </a:rPr>
                        <a:t>Employee ID</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2400">
                          <a:effectLst/>
                        </a:rPr>
                        <a:t>ID</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828255168"/>
                  </a:ext>
                </a:extLst>
              </a:tr>
              <a:tr h="487680">
                <a:tc>
                  <a:txBody>
                    <a:bodyPr/>
                    <a:lstStyle/>
                    <a:p>
                      <a:pPr fontAlgn="t"/>
                      <a:r>
                        <a:rPr lang="en-IN" sz="2400">
                          <a:effectLst/>
                        </a:rPr>
                        <a:t>Employee Name</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2400">
                          <a:effectLst/>
                        </a:rPr>
                        <a:t>Name</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902528122"/>
                  </a:ext>
                </a:extLst>
              </a:tr>
              <a:tr h="487680">
                <a:tc>
                  <a:txBody>
                    <a:bodyPr/>
                    <a:lstStyle/>
                    <a:p>
                      <a:pPr fontAlgn="t"/>
                      <a:r>
                        <a:rPr lang="en-IN" sz="2400">
                          <a:effectLst/>
                        </a:rPr>
                        <a:t>Employee Surname</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2400">
                          <a:effectLst/>
                        </a:rPr>
                        <a:t>LastName</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135762022"/>
                  </a:ext>
                </a:extLst>
              </a:tr>
              <a:tr h="487680">
                <a:tc>
                  <a:txBody>
                    <a:bodyPr/>
                    <a:lstStyle/>
                    <a:p>
                      <a:pPr fontAlgn="t"/>
                      <a:r>
                        <a:rPr lang="en-IN" sz="2400">
                          <a:effectLst/>
                        </a:rPr>
                        <a:t>Date of Birth</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2400" dirty="0">
                          <a:effectLst/>
                        </a:rPr>
                        <a:t>DOB</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380100022"/>
                  </a:ext>
                </a:extLst>
              </a:tr>
            </a:tbl>
          </a:graphicData>
        </a:graphic>
      </p:graphicFrame>
    </p:spTree>
    <p:extLst>
      <p:ext uri="{BB962C8B-B14F-4D97-AF65-F5344CB8AC3E}">
        <p14:creationId xmlns:p14="http://schemas.microsoft.com/office/powerpoint/2010/main" val="32394405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2B13F-FDCF-454C-8987-954E4ECA4FD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ACA1295-1FC6-44D3-8511-92A7F27855BB}"/>
              </a:ext>
            </a:extLst>
          </p:cNvPr>
          <p:cNvSpPr>
            <a:spLocks noGrp="1"/>
          </p:cNvSpPr>
          <p:nvPr>
            <p:ph idx="1"/>
          </p:nvPr>
        </p:nvSpPr>
        <p:spPr/>
        <p:txBody>
          <a:bodyPr/>
          <a:lstStyle/>
          <a:p>
            <a:pPr algn="l"/>
            <a:r>
              <a:rPr lang="en-US" b="1" i="0" dirty="0">
                <a:solidFill>
                  <a:srgbClr val="333333"/>
                </a:solidFill>
                <a:effectLst/>
                <a:latin typeface="72"/>
              </a:rPr>
              <a:t>Use</a:t>
            </a:r>
          </a:p>
          <a:p>
            <a:pPr algn="l"/>
            <a:r>
              <a:rPr lang="en-US" b="0" i="0" dirty="0">
                <a:solidFill>
                  <a:srgbClr val="333333"/>
                </a:solidFill>
                <a:effectLst/>
                <a:latin typeface="72"/>
              </a:rPr>
              <a:t>You use message mapping, to define an association between fields of messages with different structuring. This enables the Cloud Integration system to recognize and update the relevant fields in the target systems.</a:t>
            </a:r>
          </a:p>
          <a:p>
            <a:endParaRPr lang="en-IN" dirty="0"/>
          </a:p>
        </p:txBody>
      </p:sp>
    </p:spTree>
    <p:extLst>
      <p:ext uri="{BB962C8B-B14F-4D97-AF65-F5344CB8AC3E}">
        <p14:creationId xmlns:p14="http://schemas.microsoft.com/office/powerpoint/2010/main" val="27855621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D3248-4298-4A0D-9E87-1292D44ADD2D}"/>
              </a:ext>
            </a:extLst>
          </p:cNvPr>
          <p:cNvSpPr>
            <a:spLocks noGrp="1"/>
          </p:cNvSpPr>
          <p:nvPr>
            <p:ph type="title"/>
          </p:nvPr>
        </p:nvSpPr>
        <p:spPr/>
        <p:txBody>
          <a:bodyPr/>
          <a:lstStyle/>
          <a:p>
            <a:endParaRPr lang="en-IN"/>
          </a:p>
        </p:txBody>
      </p:sp>
      <p:graphicFrame>
        <p:nvGraphicFramePr>
          <p:cNvPr id="4" name="Object 3">
            <a:extLst>
              <a:ext uri="{FF2B5EF4-FFF2-40B4-BE49-F238E27FC236}">
                <a16:creationId xmlns:a16="http://schemas.microsoft.com/office/drawing/2014/main" id="{ECCE5D40-A3BD-41C9-B0B6-D87CD07A9C6C}"/>
              </a:ext>
            </a:extLst>
          </p:cNvPr>
          <p:cNvGraphicFramePr>
            <a:graphicFrameLocks noChangeAspect="1"/>
          </p:cNvGraphicFramePr>
          <p:nvPr/>
        </p:nvGraphicFramePr>
        <p:xfrm>
          <a:off x="2728570" y="3190003"/>
          <a:ext cx="6138333" cy="1667933"/>
        </p:xfrm>
        <a:graphic>
          <a:graphicData uri="http://schemas.openxmlformats.org/presentationml/2006/ole">
            <mc:AlternateContent xmlns:mc="http://schemas.openxmlformats.org/markup-compatibility/2006">
              <mc:Choice xmlns:v="urn:schemas-microsoft-com:vml" Requires="v">
                <p:oleObj name="Bitmap Image" r:id="rId2" imgW="4603680" imgH="1251000" progId="PBrush">
                  <p:embed/>
                </p:oleObj>
              </mc:Choice>
              <mc:Fallback>
                <p:oleObj name="Bitmap Image" r:id="rId2" imgW="4603680" imgH="1251000" progId="PBrush">
                  <p:embed/>
                  <p:pic>
                    <p:nvPicPr>
                      <p:cNvPr id="4" name="Object 3">
                        <a:extLst>
                          <a:ext uri="{FF2B5EF4-FFF2-40B4-BE49-F238E27FC236}">
                            <a16:creationId xmlns:a16="http://schemas.microsoft.com/office/drawing/2014/main" id="{ECCE5D40-A3BD-41C9-B0B6-D87CD07A9C6C}"/>
                          </a:ext>
                        </a:extLst>
                      </p:cNvPr>
                      <p:cNvPicPr/>
                      <p:nvPr/>
                    </p:nvPicPr>
                    <p:blipFill>
                      <a:blip r:embed="rId3"/>
                      <a:stretch>
                        <a:fillRect/>
                      </a:stretch>
                    </p:blipFill>
                    <p:spPr>
                      <a:xfrm>
                        <a:off x="2728570" y="3190003"/>
                        <a:ext cx="6138333" cy="1667933"/>
                      </a:xfrm>
                      <a:prstGeom prst="rect">
                        <a:avLst/>
                      </a:prstGeom>
                    </p:spPr>
                  </p:pic>
                </p:oleObj>
              </mc:Fallback>
            </mc:AlternateContent>
          </a:graphicData>
        </a:graphic>
      </p:graphicFrame>
    </p:spTree>
    <p:extLst>
      <p:ext uri="{BB962C8B-B14F-4D97-AF65-F5344CB8AC3E}">
        <p14:creationId xmlns:p14="http://schemas.microsoft.com/office/powerpoint/2010/main" val="2840343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93A84-44A3-495D-A58E-9F9AADB03099}"/>
              </a:ext>
            </a:extLst>
          </p:cNvPr>
          <p:cNvSpPr>
            <a:spLocks noGrp="1"/>
          </p:cNvSpPr>
          <p:nvPr>
            <p:ph type="title"/>
          </p:nvPr>
        </p:nvSpPr>
        <p:spPr>
          <a:xfrm>
            <a:off x="640079" y="640080"/>
            <a:ext cx="3402531" cy="5272241"/>
          </a:xfrm>
        </p:spPr>
        <p:txBody>
          <a:bodyPr>
            <a:normAutofit/>
          </a:bodyPr>
          <a:lstStyle/>
          <a:p>
            <a:endParaRPr lang="en-IN"/>
          </a:p>
        </p:txBody>
      </p:sp>
      <p:sp>
        <p:nvSpPr>
          <p:cNvPr id="3" name="Content Placeholder 2">
            <a:extLst>
              <a:ext uri="{FF2B5EF4-FFF2-40B4-BE49-F238E27FC236}">
                <a16:creationId xmlns:a16="http://schemas.microsoft.com/office/drawing/2014/main" id="{BD9A9111-8B31-424A-B6BC-51EC327BBD38}"/>
              </a:ext>
            </a:extLst>
          </p:cNvPr>
          <p:cNvSpPr>
            <a:spLocks noGrp="1"/>
          </p:cNvSpPr>
          <p:nvPr>
            <p:ph idx="1"/>
          </p:nvPr>
        </p:nvSpPr>
        <p:spPr>
          <a:xfrm>
            <a:off x="4672103" y="640079"/>
            <a:ext cx="6883072" cy="2959155"/>
          </a:xfrm>
        </p:spPr>
        <p:txBody>
          <a:bodyPr>
            <a:normAutofit lnSpcReduction="10000"/>
          </a:bodyPr>
          <a:lstStyle/>
          <a:p>
            <a:r>
              <a:rPr lang="en-US" b="1" i="0" dirty="0">
                <a:effectLst/>
                <a:latin typeface="72"/>
              </a:rPr>
              <a:t>Standard and Custom Mapping Functions</a:t>
            </a:r>
          </a:p>
          <a:p>
            <a:r>
              <a:rPr lang="en-US" b="0" i="0" dirty="0">
                <a:effectLst/>
                <a:latin typeface="72"/>
              </a:rPr>
              <a:t>In the same scenario, let us assume that the date of birth in system A is in YYYY-MM-DD format. You want to change the format to DD-MM-YYYY, the format in system B. In this case, you can use a mapping function that transforms the data into the format that you want, which in this case is DD-MM-YYYY.</a:t>
            </a:r>
          </a:p>
          <a:p>
            <a:endParaRPr lang="en-IN" dirty="0"/>
          </a:p>
        </p:txBody>
      </p:sp>
      <p:pic>
        <p:nvPicPr>
          <p:cNvPr id="3074" name="Picture 2">
            <a:extLst>
              <a:ext uri="{FF2B5EF4-FFF2-40B4-BE49-F238E27FC236}">
                <a16:creationId xmlns:a16="http://schemas.microsoft.com/office/drawing/2014/main" id="{CB89BC78-633E-4204-98A7-F453B088DE8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49289" y="4091330"/>
            <a:ext cx="6528816" cy="1530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9088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0B697-101C-4578-A255-2E5F06A757A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825901C-104F-4316-B399-D10CEA7148CA}"/>
              </a:ext>
            </a:extLst>
          </p:cNvPr>
          <p:cNvSpPr>
            <a:spLocks noGrp="1"/>
          </p:cNvSpPr>
          <p:nvPr>
            <p:ph idx="1"/>
          </p:nvPr>
        </p:nvSpPr>
        <p:spPr/>
        <p:txBody>
          <a:bodyPr/>
          <a:lstStyle/>
          <a:p>
            <a:r>
              <a:rPr lang="en-US" b="0" i="0" dirty="0">
                <a:solidFill>
                  <a:srgbClr val="333333"/>
                </a:solidFill>
                <a:effectLst/>
                <a:latin typeface="72"/>
              </a:rPr>
              <a:t>The mapping editor provides some standard functions like </a:t>
            </a:r>
            <a:r>
              <a:rPr lang="en-US" b="1" i="0" dirty="0">
                <a:solidFill>
                  <a:srgbClr val="333333"/>
                </a:solidFill>
                <a:effectLst/>
                <a:latin typeface="72"/>
              </a:rPr>
              <a:t>Arithmetic</a:t>
            </a:r>
            <a:r>
              <a:rPr lang="en-US" b="0" i="0" dirty="0">
                <a:solidFill>
                  <a:srgbClr val="333333"/>
                </a:solidFill>
                <a:effectLst/>
                <a:latin typeface="72"/>
              </a:rPr>
              <a:t>, </a:t>
            </a:r>
            <a:r>
              <a:rPr lang="en-US" b="1" i="0" dirty="0">
                <a:solidFill>
                  <a:srgbClr val="333333"/>
                </a:solidFill>
                <a:effectLst/>
                <a:latin typeface="72"/>
              </a:rPr>
              <a:t>Boolean</a:t>
            </a:r>
            <a:r>
              <a:rPr lang="en-US" b="0" i="0" dirty="0">
                <a:solidFill>
                  <a:srgbClr val="333333"/>
                </a:solidFill>
                <a:effectLst/>
                <a:latin typeface="72"/>
              </a:rPr>
              <a:t>, </a:t>
            </a:r>
            <a:r>
              <a:rPr lang="en-US" b="1" i="0" dirty="0">
                <a:solidFill>
                  <a:srgbClr val="333333"/>
                </a:solidFill>
                <a:effectLst/>
                <a:latin typeface="72"/>
              </a:rPr>
              <a:t>Constants</a:t>
            </a:r>
            <a:r>
              <a:rPr lang="en-US" b="0" i="0" dirty="0">
                <a:solidFill>
                  <a:srgbClr val="333333"/>
                </a:solidFill>
                <a:effectLst/>
                <a:latin typeface="72"/>
              </a:rPr>
              <a:t>, </a:t>
            </a:r>
            <a:r>
              <a:rPr lang="en-US" b="1" i="0" dirty="0">
                <a:solidFill>
                  <a:srgbClr val="333333"/>
                </a:solidFill>
                <a:effectLst/>
                <a:latin typeface="72"/>
              </a:rPr>
              <a:t>Conversions</a:t>
            </a:r>
            <a:r>
              <a:rPr lang="en-US" b="0" i="0" dirty="0">
                <a:solidFill>
                  <a:srgbClr val="333333"/>
                </a:solidFill>
                <a:effectLst/>
                <a:latin typeface="72"/>
              </a:rPr>
              <a:t>, and </a:t>
            </a:r>
            <a:r>
              <a:rPr lang="en-US" b="1" i="0" dirty="0">
                <a:solidFill>
                  <a:srgbClr val="333333"/>
                </a:solidFill>
                <a:effectLst/>
                <a:latin typeface="72"/>
              </a:rPr>
              <a:t>Date</a:t>
            </a:r>
            <a:r>
              <a:rPr lang="en-US" b="0" i="0" dirty="0">
                <a:solidFill>
                  <a:srgbClr val="333333"/>
                </a:solidFill>
                <a:effectLst/>
                <a:latin typeface="72"/>
              </a:rPr>
              <a:t>.</a:t>
            </a:r>
          </a:p>
          <a:p>
            <a:pPr algn="l">
              <a:buFont typeface="Arial" panose="020B0604020202020204" pitchFamily="34" charset="0"/>
              <a:buChar char="•"/>
            </a:pPr>
            <a:r>
              <a:rPr lang="en-US" b="0" i="0" dirty="0">
                <a:solidFill>
                  <a:srgbClr val="333333"/>
                </a:solidFill>
                <a:effectLst/>
                <a:latin typeface="72"/>
              </a:rPr>
              <a:t>If you're unable to achieve the desired transformation using standard functions, you can create a custom function in one of the following </a:t>
            </a:r>
            <a:r>
              <a:rPr lang="en-US" b="0" i="0" dirty="0" err="1">
                <a:solidFill>
                  <a:srgbClr val="333333"/>
                </a:solidFill>
                <a:effectLst/>
                <a:latin typeface="72"/>
              </a:rPr>
              <a:t>ways.Choose</a:t>
            </a:r>
            <a:r>
              <a:rPr lang="en-US" b="0" i="0" dirty="0">
                <a:solidFill>
                  <a:srgbClr val="333333"/>
                </a:solidFill>
                <a:effectLst/>
                <a:latin typeface="72"/>
              </a:rPr>
              <a:t> </a:t>
            </a:r>
            <a:r>
              <a:rPr lang="en-US" b="0" i="0" dirty="0">
                <a:solidFill>
                  <a:srgbClr val="333333"/>
                </a:solidFill>
                <a:effectLst/>
                <a:latin typeface="SAPiconsV4-1"/>
              </a:rPr>
              <a:t></a:t>
            </a:r>
            <a:r>
              <a:rPr lang="en-US" b="0" i="0" dirty="0">
                <a:solidFill>
                  <a:srgbClr val="333333"/>
                </a:solidFill>
                <a:effectLst/>
                <a:latin typeface="72"/>
              </a:rPr>
              <a:t> </a:t>
            </a:r>
            <a:r>
              <a:rPr lang="en-US" b="0" i="1" dirty="0">
                <a:solidFill>
                  <a:srgbClr val="333333"/>
                </a:solidFill>
                <a:effectLst/>
                <a:latin typeface="72"/>
              </a:rPr>
              <a:t>(create script)</a:t>
            </a:r>
            <a:r>
              <a:rPr lang="en-US" b="0" i="0" dirty="0">
                <a:solidFill>
                  <a:srgbClr val="333333"/>
                </a:solidFill>
                <a:effectLst/>
                <a:latin typeface="72"/>
              </a:rPr>
              <a:t> to create a custom-mapping function by manually entering the script.</a:t>
            </a:r>
          </a:p>
          <a:p>
            <a:pPr algn="l">
              <a:buFont typeface="Arial" panose="020B0604020202020204" pitchFamily="34" charset="0"/>
              <a:buChar char="•"/>
            </a:pPr>
            <a:r>
              <a:rPr lang="en-US" b="0" i="0" dirty="0">
                <a:solidFill>
                  <a:srgbClr val="333333"/>
                </a:solidFill>
                <a:effectLst/>
                <a:latin typeface="72"/>
              </a:rPr>
              <a:t>Choose </a:t>
            </a:r>
            <a:r>
              <a:rPr lang="en-US" b="0" i="0" dirty="0">
                <a:solidFill>
                  <a:srgbClr val="333333"/>
                </a:solidFill>
                <a:effectLst/>
                <a:latin typeface="SAPiconsV4-1"/>
              </a:rPr>
              <a:t></a:t>
            </a:r>
            <a:r>
              <a:rPr lang="en-US" b="0" i="0" dirty="0">
                <a:solidFill>
                  <a:srgbClr val="333333"/>
                </a:solidFill>
                <a:effectLst/>
                <a:latin typeface="72"/>
              </a:rPr>
              <a:t> </a:t>
            </a:r>
            <a:r>
              <a:rPr lang="en-US" b="0" i="1" dirty="0">
                <a:solidFill>
                  <a:srgbClr val="333333"/>
                </a:solidFill>
                <a:effectLst/>
                <a:latin typeface="72"/>
              </a:rPr>
              <a:t>(</a:t>
            </a:r>
            <a:r>
              <a:rPr lang="en-US" b="0" dirty="0">
                <a:solidFill>
                  <a:srgbClr val="333333"/>
                </a:solidFill>
                <a:effectLst/>
                <a:latin typeface="72"/>
              </a:rPr>
              <a:t>add script file) to upload a script file that contains the custom-mapping function.</a:t>
            </a:r>
          </a:p>
          <a:p>
            <a:endParaRPr lang="en-IN" dirty="0"/>
          </a:p>
        </p:txBody>
      </p:sp>
    </p:spTree>
    <p:extLst>
      <p:ext uri="{BB962C8B-B14F-4D97-AF65-F5344CB8AC3E}">
        <p14:creationId xmlns:p14="http://schemas.microsoft.com/office/powerpoint/2010/main" val="3437892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30575-2961-4B36-992C-B937A6709FE3}"/>
              </a:ext>
            </a:extLst>
          </p:cNvPr>
          <p:cNvSpPr>
            <a:spLocks noGrp="1"/>
          </p:cNvSpPr>
          <p:nvPr>
            <p:ph type="title"/>
          </p:nvPr>
        </p:nvSpPr>
        <p:spPr/>
        <p:txBody>
          <a:bodyPr/>
          <a:lstStyle/>
          <a:p>
            <a:r>
              <a:rPr lang="en-IN" dirty="0"/>
              <a:t>POSTMAN CPI integration</a:t>
            </a:r>
          </a:p>
        </p:txBody>
      </p:sp>
      <p:sp>
        <p:nvSpPr>
          <p:cNvPr id="3" name="Content Placeholder 2">
            <a:extLst>
              <a:ext uri="{FF2B5EF4-FFF2-40B4-BE49-F238E27FC236}">
                <a16:creationId xmlns:a16="http://schemas.microsoft.com/office/drawing/2014/main" id="{3154F9B8-1122-401C-841E-F00518707B68}"/>
              </a:ext>
            </a:extLst>
          </p:cNvPr>
          <p:cNvSpPr>
            <a:spLocks noGrp="1"/>
          </p:cNvSpPr>
          <p:nvPr>
            <p:ph idx="1"/>
          </p:nvPr>
        </p:nvSpPr>
        <p:spPr/>
        <p:txBody>
          <a:bodyPr/>
          <a:lstStyle/>
          <a:p>
            <a:r>
              <a:rPr lang="en-IN" b="1" dirty="0"/>
              <a:t>Things required</a:t>
            </a:r>
          </a:p>
          <a:p>
            <a:r>
              <a:rPr lang="en-IN" dirty="0"/>
              <a:t>End point URL</a:t>
            </a:r>
          </a:p>
          <a:p>
            <a:r>
              <a:rPr lang="en-IN" dirty="0"/>
              <a:t>CPI User id and password</a:t>
            </a:r>
          </a:p>
          <a:p>
            <a:endParaRPr lang="en-IN" dirty="0"/>
          </a:p>
        </p:txBody>
      </p:sp>
    </p:spTree>
    <p:extLst>
      <p:ext uri="{BB962C8B-B14F-4D97-AF65-F5344CB8AC3E}">
        <p14:creationId xmlns:p14="http://schemas.microsoft.com/office/powerpoint/2010/main" val="19937526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9E113-D63C-4FD1-ACBE-B57B693CAF6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CA2EA1C-8D56-4738-9A62-5768A56B6628}"/>
              </a:ext>
            </a:extLst>
          </p:cNvPr>
          <p:cNvSpPr>
            <a:spLocks noGrp="1"/>
          </p:cNvSpPr>
          <p:nvPr>
            <p:ph idx="1"/>
          </p:nvPr>
        </p:nvSpPr>
        <p:spPr/>
        <p:txBody>
          <a:bodyPr/>
          <a:lstStyle/>
          <a:p>
            <a:r>
              <a:rPr lang="en-IN" b="1" i="0" dirty="0">
                <a:solidFill>
                  <a:srgbClr val="333333"/>
                </a:solidFill>
                <a:effectLst/>
                <a:latin typeface="72"/>
              </a:rPr>
              <a:t>Testing Message Mapping</a:t>
            </a:r>
          </a:p>
          <a:p>
            <a:pPr algn="l">
              <a:buFont typeface="+mj-lt"/>
              <a:buAutoNum type="arabicPeriod"/>
            </a:pPr>
            <a:r>
              <a:rPr lang="en-US" b="0" i="0" dirty="0">
                <a:solidFill>
                  <a:srgbClr val="333333"/>
                </a:solidFill>
                <a:effectLst/>
                <a:latin typeface="72"/>
              </a:rPr>
              <a:t>The mapping editor provides 2 ways of testing message </a:t>
            </a:r>
            <a:r>
              <a:rPr lang="en-US" b="0" i="0" dirty="0" err="1">
                <a:solidFill>
                  <a:srgbClr val="333333"/>
                </a:solidFill>
                <a:effectLst/>
                <a:latin typeface="72"/>
              </a:rPr>
              <a:t>mapping:Simulate</a:t>
            </a:r>
            <a:r>
              <a:rPr lang="en-US" b="0" i="0" dirty="0">
                <a:solidFill>
                  <a:srgbClr val="333333"/>
                </a:solidFill>
                <a:effectLst/>
                <a:latin typeface="72"/>
              </a:rPr>
              <a:t> – for testing the entire mapping XML.</a:t>
            </a:r>
          </a:p>
          <a:p>
            <a:pPr algn="l">
              <a:buFont typeface="+mj-lt"/>
              <a:buAutoNum type="arabicPeriod"/>
            </a:pPr>
            <a:r>
              <a:rPr lang="en-US" b="0" i="0" dirty="0">
                <a:solidFill>
                  <a:srgbClr val="333333"/>
                </a:solidFill>
                <a:effectLst/>
                <a:latin typeface="72"/>
              </a:rPr>
              <a:t>Display Queue – for testing a specific node of the XML.</a:t>
            </a:r>
          </a:p>
          <a:p>
            <a:endParaRPr lang="en-IN" dirty="0"/>
          </a:p>
        </p:txBody>
      </p:sp>
    </p:spTree>
    <p:extLst>
      <p:ext uri="{BB962C8B-B14F-4D97-AF65-F5344CB8AC3E}">
        <p14:creationId xmlns:p14="http://schemas.microsoft.com/office/powerpoint/2010/main" val="32400237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0"/>
            <a:ext cx="12185769" cy="6858000"/>
          </a:xfrm>
          <a:prstGeom prst="rect">
            <a:avLst/>
          </a:prstGeom>
        </p:spPr>
      </p:pic>
      <p:grpSp>
        <p:nvGrpSpPr>
          <p:cNvPr id="6" name="Group 5">
            <a:extLst>
              <a:ext uri="{FF2B5EF4-FFF2-40B4-BE49-F238E27FC236}">
                <a16:creationId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000000"/>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FD415253-65BB-C843-B5D8-DB41A0DCD078}"/>
                </a:ext>
              </a:extLst>
            </p:cNvPr>
            <p:cNvSpPr/>
            <p:nvPr/>
          </p:nvSpPr>
          <p:spPr>
            <a:xfrm>
              <a:off x="4371945" y="2784901"/>
              <a:ext cx="6272871" cy="830997"/>
            </a:xfrm>
            <a:prstGeom prst="rect">
              <a:avLst/>
            </a:prstGeom>
          </p:spPr>
          <p:txBody>
            <a:bodyPr wrap="none">
              <a:spAutoFit/>
            </a:bodyPr>
            <a:lstStyle/>
            <a:p>
              <a:pPr algn="ctr" defTabSz="914377">
                <a:defRPr/>
              </a:pPr>
              <a:r>
                <a:rPr lang="en-IN" sz="4800" b="1" spc="100" dirty="0">
                  <a:solidFill>
                    <a:srgbClr val="FFFFFF"/>
                  </a:solidFill>
                  <a:latin typeface="Arial" panose="020B0604020202020204" pitchFamily="34" charset="0"/>
                  <a:cs typeface="Arial" panose="020B0604020202020204" pitchFamily="34" charset="0"/>
                </a:rPr>
                <a:t>LET’S SUMMARISE!</a:t>
              </a:r>
              <a:endParaRPr lang="en-US" sz="4800" spc="100" dirty="0">
                <a:solidFill>
                  <a:srgbClr val="000000"/>
                </a:solidFill>
                <a:latin typeface="Arial" panose="020B0604020202020204"/>
              </a:endParaRPr>
            </a:p>
          </p:txBody>
        </p:sp>
      </p:grpSp>
      <p:pic>
        <p:nvPicPr>
          <p:cNvPr id="7" name="Picture 6">
            <a:extLst>
              <a:ext uri="{FF2B5EF4-FFF2-40B4-BE49-F238E27FC236}">
                <a16:creationId xmlns:a16="http://schemas.microsoft.com/office/drawing/2014/main" id="{FDE30ACD-84F2-6346-AC1B-26F65DEA85D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48530" y="2213114"/>
            <a:ext cx="2423541" cy="2423541"/>
          </a:xfrm>
          <a:prstGeom prst="rect">
            <a:avLst/>
          </a:prstGeom>
        </p:spPr>
      </p:pic>
    </p:spTree>
    <p:extLst>
      <p:ext uri="{BB962C8B-B14F-4D97-AF65-F5344CB8AC3E}">
        <p14:creationId xmlns:p14="http://schemas.microsoft.com/office/powerpoint/2010/main" val="15853896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grpSp>
        <p:nvGrpSpPr>
          <p:cNvPr id="6" name="Group 5">
            <a:extLst>
              <a:ext uri="{FF2B5EF4-FFF2-40B4-BE49-F238E27FC236}">
                <a16:creationId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000000"/>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FD415253-65BB-C843-B5D8-DB41A0DCD078}"/>
                </a:ext>
              </a:extLst>
            </p:cNvPr>
            <p:cNvSpPr/>
            <p:nvPr/>
          </p:nvSpPr>
          <p:spPr>
            <a:xfrm>
              <a:off x="4060025" y="2784901"/>
              <a:ext cx="4071948" cy="830997"/>
            </a:xfrm>
            <a:prstGeom prst="rect">
              <a:avLst/>
            </a:prstGeom>
          </p:spPr>
          <p:txBody>
            <a:bodyPr wrap="none">
              <a:spAutoFit/>
            </a:bodyPr>
            <a:lstStyle/>
            <a:p>
              <a:pPr algn="ctr" defTabSz="914377">
                <a:defRPr/>
              </a:pPr>
              <a:r>
                <a:rPr lang="en-IN" sz="4800" b="1" spc="100" dirty="0">
                  <a:solidFill>
                    <a:srgbClr val="FFFFFF"/>
                  </a:solidFill>
                  <a:latin typeface="Arial" panose="020B0604020202020204" pitchFamily="34" charset="0"/>
                  <a:cs typeface="Arial" panose="020B0604020202020204" pitchFamily="34" charset="0"/>
                </a:rPr>
                <a:t>End of Day 1</a:t>
              </a:r>
            </a:p>
          </p:txBody>
        </p:sp>
      </p:grpSp>
    </p:spTree>
    <p:extLst>
      <p:ext uri="{BB962C8B-B14F-4D97-AF65-F5344CB8AC3E}">
        <p14:creationId xmlns:p14="http://schemas.microsoft.com/office/powerpoint/2010/main" val="702584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1"/>
            <a:ext cx="12204433" cy="5905041"/>
          </a:xfrm>
          <a:prstGeom prst="rect">
            <a:avLst/>
          </a:prstGeom>
        </p:spPr>
      </p:pic>
      <p:sp>
        <p:nvSpPr>
          <p:cNvPr id="7" name="Rectangle 6">
            <a:extLst>
              <a:ext uri="{FF2B5EF4-FFF2-40B4-BE49-F238E27FC236}">
                <a16:creationId xmlns:a16="http://schemas.microsoft.com/office/drawing/2014/main" id="{72DDC328-8F26-9947-9E08-55EB1F49FEB9}"/>
              </a:ext>
            </a:extLst>
          </p:cNvPr>
          <p:cNvSpPr/>
          <p:nvPr/>
        </p:nvSpPr>
        <p:spPr>
          <a:xfrm>
            <a:off x="1" y="5905042"/>
            <a:ext cx="12204433" cy="952959"/>
          </a:xfrm>
          <a:prstGeom prst="rect">
            <a:avLst/>
          </a:prstGeom>
          <a:solidFill>
            <a:srgbClr val="0D9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Arial" panose="020B0604020202020204"/>
            </a:endParaRPr>
          </a:p>
        </p:txBody>
      </p:sp>
    </p:spTree>
    <p:extLst>
      <p:ext uri="{BB962C8B-B14F-4D97-AF65-F5344CB8AC3E}">
        <p14:creationId xmlns:p14="http://schemas.microsoft.com/office/powerpoint/2010/main" val="36589772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4"/>
            <a:ext cx="9161719"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7"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7" y="-10291"/>
            <a:ext cx="12187239"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defRPr/>
            </a:pPr>
            <a:endParaRPr lang="en-US">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554291" cy="646331"/>
          </a:xfrm>
          <a:prstGeom prst="rect">
            <a:avLst/>
          </a:prstGeom>
        </p:spPr>
        <p:txBody>
          <a:bodyPr wrap="square">
            <a:spAutoFit/>
          </a:bodyPr>
          <a:lstStyle/>
          <a:p>
            <a:pPr defTabSz="914194">
              <a:defRPr/>
            </a:pPr>
            <a:r>
              <a:rPr lang="en-US" b="1" dirty="0">
                <a:solidFill>
                  <a:srgbClr val="44546A"/>
                </a:solidFill>
                <a:latin typeface="Arial" panose="020B0604020202020204" pitchFamily="34" charset="0"/>
                <a:cs typeface="Arial" panose="020B0604020202020204" pitchFamily="34" charset="0"/>
              </a:rPr>
              <a:t>Contact us today!</a:t>
            </a:r>
          </a:p>
          <a:p>
            <a:pPr defTabSz="914194">
              <a:defRPr/>
            </a:pPr>
            <a:r>
              <a:rPr lang="en-US"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1"/>
            <a:ext cx="3230283" cy="276999"/>
          </a:xfrm>
          <a:prstGeom prst="rect">
            <a:avLst/>
          </a:prstGeom>
        </p:spPr>
        <p:txBody>
          <a:bodyPr wrap="square">
            <a:spAutoFit/>
          </a:bodyPr>
          <a:lstStyle/>
          <a:p>
            <a:pPr algn="ctr" defTabSz="914377">
              <a:defRPr/>
            </a:pPr>
            <a:r>
              <a:rPr lang="en-IN" sz="1200" spc="51"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1"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5"/>
            <a:ext cx="1801916" cy="646331"/>
          </a:xfrm>
          <a:prstGeom prst="rect">
            <a:avLst/>
          </a:prstGeom>
        </p:spPr>
        <p:txBody>
          <a:bodyPr wrap="square">
            <a:spAutoFit/>
          </a:bodyPr>
          <a:lstStyle/>
          <a:p>
            <a:pPr algn="ctr" defTabSz="914377">
              <a:defRPr/>
            </a:pPr>
            <a:r>
              <a:rPr lang="en-US" sz="2400" dirty="0">
                <a:solidFill>
                  <a:srgbClr val="FFFFFF"/>
                </a:solidFill>
                <a:latin typeface="Arial" panose="020B0604020202020204"/>
              </a:rPr>
              <a:t>250+ </a:t>
            </a:r>
          </a:p>
          <a:p>
            <a:pPr algn="ctr" defTabSz="914377">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1" y="3113775"/>
            <a:ext cx="1801916" cy="646331"/>
          </a:xfrm>
          <a:prstGeom prst="rect">
            <a:avLst/>
          </a:prstGeom>
        </p:spPr>
        <p:txBody>
          <a:bodyPr wrap="square">
            <a:spAutoFit/>
          </a:bodyPr>
          <a:lstStyle/>
          <a:p>
            <a:pPr algn="ctr" defTabSz="914377">
              <a:defRPr/>
            </a:pPr>
            <a:r>
              <a:rPr lang="en-US" sz="2400" dirty="0">
                <a:solidFill>
                  <a:srgbClr val="FFFFFF"/>
                </a:solidFill>
                <a:latin typeface="Arial" panose="020B0604020202020204"/>
              </a:rPr>
              <a:t>30,000+</a:t>
            </a:r>
          </a:p>
          <a:p>
            <a:pPr algn="ctr" defTabSz="914377">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2" y="3111415"/>
            <a:ext cx="1801916" cy="646331"/>
          </a:xfrm>
          <a:prstGeom prst="rect">
            <a:avLst/>
          </a:prstGeom>
        </p:spPr>
        <p:txBody>
          <a:bodyPr wrap="square">
            <a:spAutoFit/>
          </a:bodyPr>
          <a:lstStyle/>
          <a:p>
            <a:pPr algn="ctr" defTabSz="914377">
              <a:defRPr/>
            </a:pPr>
            <a:r>
              <a:rPr lang="en-US" sz="2400" dirty="0">
                <a:solidFill>
                  <a:srgbClr val="FFFFFF"/>
                </a:solidFill>
                <a:latin typeface="Arial" panose="020B0604020202020204"/>
              </a:rPr>
              <a:t>25000+ </a:t>
            </a:r>
          </a:p>
          <a:p>
            <a:pPr algn="ctr" defTabSz="914377">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1"/>
            <a:ext cx="640227" cy="640227"/>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8" y="2272465"/>
            <a:ext cx="672103" cy="672103"/>
          </a:xfrm>
          <a:prstGeom prst="rect">
            <a:avLst/>
          </a:prstGeom>
        </p:spPr>
      </p:pic>
      <p:sp>
        <p:nvSpPr>
          <p:cNvPr id="48" name="Rectangle 47"/>
          <p:cNvSpPr/>
          <p:nvPr/>
        </p:nvSpPr>
        <p:spPr>
          <a:xfrm>
            <a:off x="632686" y="691521"/>
            <a:ext cx="6572671" cy="1138773"/>
          </a:xfrm>
          <a:prstGeom prst="rect">
            <a:avLst/>
          </a:prstGeom>
        </p:spPr>
        <p:txBody>
          <a:bodyPr wrap="square">
            <a:spAutoFit/>
          </a:bodyPr>
          <a:lstStyle/>
          <a:p>
            <a:pPr algn="ctr" defTabSz="914377">
              <a:defRPr/>
            </a:pPr>
            <a:r>
              <a:rPr lang="en-US" sz="2000" b="1" dirty="0">
                <a:solidFill>
                  <a:srgbClr val="FFFFFF"/>
                </a:solidFill>
                <a:latin typeface="Arial" panose="020B0604020202020204" pitchFamily="34" charset="0"/>
                <a:cs typeface="Arial" panose="020B0604020202020204" pitchFamily="34" charset="0"/>
              </a:rPr>
              <a:t>We’re committed to empower you to be</a:t>
            </a:r>
          </a:p>
          <a:p>
            <a:pPr algn="ctr" defTabSz="914377">
              <a:defRPr/>
            </a:pPr>
            <a:r>
              <a:rPr lang="en-US" sz="2000" b="1" dirty="0">
                <a:solidFill>
                  <a:srgbClr val="FFFFFF"/>
                </a:solidFill>
                <a:latin typeface="Arial" panose="020B0604020202020204" pitchFamily="34" charset="0"/>
                <a:cs typeface="Arial" panose="020B0604020202020204" pitchFamily="34" charset="0"/>
              </a:rPr>
              <a:t> </a:t>
            </a:r>
            <a:r>
              <a:rPr lang="en-US" sz="2800" b="1" dirty="0">
                <a:solidFill>
                  <a:srgbClr val="2AC6D1">
                    <a:lumMod val="40000"/>
                    <a:lumOff val="60000"/>
                  </a:srgbClr>
                </a:solidFill>
                <a:latin typeface="Arial" panose="020B0604020202020204" pitchFamily="34" charset="0"/>
                <a:cs typeface="Arial" panose="020B0604020202020204" pitchFamily="34" charset="0"/>
              </a:rPr>
              <a:t>#</a:t>
            </a:r>
            <a:r>
              <a:rPr lang="en-US" sz="2800" b="1" dirty="0" err="1">
                <a:solidFill>
                  <a:srgbClr val="2AC6D1">
                    <a:lumMod val="40000"/>
                    <a:lumOff val="60000"/>
                  </a:srgbClr>
                </a:solidFill>
                <a:latin typeface="Arial" panose="020B0604020202020204" pitchFamily="34" charset="0"/>
                <a:cs typeface="Arial" panose="020B0604020202020204" pitchFamily="34" charset="0"/>
              </a:rPr>
              <a:t>FutureReady</a:t>
            </a:r>
            <a:r>
              <a:rPr lang="en-US" sz="2800" b="1" dirty="0">
                <a:solidFill>
                  <a:srgbClr val="2AC6D1">
                    <a:lumMod val="40000"/>
                    <a:lumOff val="60000"/>
                  </a:srgbClr>
                </a:solidFill>
                <a:latin typeface="Arial" panose="020B0604020202020204" pitchFamily="34" charset="0"/>
                <a:cs typeface="Arial" panose="020B0604020202020204" pitchFamily="34" charset="0"/>
              </a:rPr>
              <a:t> </a:t>
            </a:r>
          </a:p>
          <a:p>
            <a:pPr algn="ctr" defTabSz="914377">
              <a:defRPr/>
            </a:pPr>
            <a:r>
              <a:rPr lang="en-US" sz="2000"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9"/>
            <a:ext cx="3901573" cy="892552"/>
          </a:xfrm>
          <a:prstGeom prst="rect">
            <a:avLst/>
          </a:prstGeom>
        </p:spPr>
        <p:txBody>
          <a:bodyPr wrap="square">
            <a:spAutoFit/>
          </a:bodyPr>
          <a:lstStyle/>
          <a:p>
            <a:pPr defTabSz="914377">
              <a:defRPr/>
            </a:pPr>
            <a:r>
              <a:rPr lang="en-US" sz="2000" b="1" spc="100" dirty="0">
                <a:solidFill>
                  <a:srgbClr val="F97700"/>
                </a:solidFill>
                <a:latin typeface="Arial" panose="020B0604020202020204"/>
              </a:rPr>
              <a:t>FREE WEBINARS </a:t>
            </a:r>
          </a:p>
          <a:p>
            <a:pPr defTabSz="914377">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2" y="2194373"/>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7" y="3369106"/>
            <a:ext cx="5612647"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41" y="5575314"/>
            <a:ext cx="2196807" cy="5474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Arial" panose="020B0604020202020204"/>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400882" y="5490870"/>
            <a:ext cx="2196807" cy="54749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defTabSz="914377">
              <a:defRPr/>
            </a:pPr>
            <a:r>
              <a:rPr lang="en-US" b="1" dirty="0">
                <a:solidFill>
                  <a:srgbClr val="44546A"/>
                </a:solidFill>
                <a:latin typeface="Arial" panose="020B0604020202020204"/>
              </a:rPr>
              <a:t>Enroll Now!</a:t>
            </a:r>
            <a:endParaRPr lang="en-US" b="1" dirty="0">
              <a:solidFill>
                <a:srgbClr val="000000"/>
              </a:solidFill>
              <a:latin typeface="Arial" panose="020B0604020202020204"/>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4447" y="443352"/>
            <a:ext cx="232410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572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4265E-EE2B-4CE8-9F53-33C8766E5AEE}"/>
              </a:ext>
            </a:extLst>
          </p:cNvPr>
          <p:cNvSpPr>
            <a:spLocks noGrp="1"/>
          </p:cNvSpPr>
          <p:nvPr>
            <p:ph type="title"/>
          </p:nvPr>
        </p:nvSpPr>
        <p:spPr>
          <a:xfrm>
            <a:off x="643467" y="643467"/>
            <a:ext cx="3363973" cy="1728044"/>
          </a:xfrm>
          <a:noFill/>
          <a:ln>
            <a:solidFill>
              <a:schemeClr val="bg1"/>
            </a:solidFill>
          </a:ln>
        </p:spPr>
        <p:txBody>
          <a:bodyPr wrap="square">
            <a:normAutofit/>
          </a:bodyPr>
          <a:lstStyle/>
          <a:p>
            <a:r>
              <a:rPr lang="en-IN">
                <a:solidFill>
                  <a:schemeClr val="bg1"/>
                </a:solidFill>
              </a:rPr>
              <a:t>POSTMAN CPI INtegration</a:t>
            </a:r>
          </a:p>
        </p:txBody>
      </p:sp>
      <p:sp>
        <p:nvSpPr>
          <p:cNvPr id="9" name="Content Placeholder 8">
            <a:extLst>
              <a:ext uri="{FF2B5EF4-FFF2-40B4-BE49-F238E27FC236}">
                <a16:creationId xmlns:a16="http://schemas.microsoft.com/office/drawing/2014/main" id="{99FE363D-2FB1-DFF4-4077-21061910BA7F}"/>
              </a:ext>
            </a:extLst>
          </p:cNvPr>
          <p:cNvSpPr>
            <a:spLocks noGrp="1"/>
          </p:cNvSpPr>
          <p:nvPr>
            <p:ph idx="1"/>
          </p:nvPr>
        </p:nvSpPr>
        <p:spPr>
          <a:xfrm>
            <a:off x="643468" y="2638044"/>
            <a:ext cx="3363973" cy="3415621"/>
          </a:xfrm>
        </p:spPr>
        <p:txBody>
          <a:bodyPr>
            <a:normAutofit/>
          </a:bodyPr>
          <a:lstStyle/>
          <a:p>
            <a:endParaRPr lang="en-US" dirty="0">
              <a:solidFill>
                <a:schemeClr val="bg1"/>
              </a:solidFill>
            </a:endParaRPr>
          </a:p>
        </p:txBody>
      </p:sp>
      <p:pic>
        <p:nvPicPr>
          <p:cNvPr id="5" name="Content Placeholder 4">
            <a:extLst>
              <a:ext uri="{FF2B5EF4-FFF2-40B4-BE49-F238E27FC236}">
                <a16:creationId xmlns:a16="http://schemas.microsoft.com/office/drawing/2014/main" id="{62C0C156-F1D2-4B86-82F3-C11AB1A6290A}"/>
              </a:ext>
            </a:extLst>
          </p:cNvPr>
          <p:cNvPicPr>
            <a:picLocks noChangeAspect="1"/>
          </p:cNvPicPr>
          <p:nvPr/>
        </p:nvPicPr>
        <p:blipFill>
          <a:blip r:embed="rId2"/>
          <a:stretch>
            <a:fillRect/>
          </a:stretch>
        </p:blipFill>
        <p:spPr>
          <a:xfrm>
            <a:off x="5017153" y="916418"/>
            <a:ext cx="6250769" cy="2406545"/>
          </a:xfrm>
          <a:prstGeom prst="rect">
            <a:avLst/>
          </a:prstGeom>
        </p:spPr>
      </p:pic>
      <p:pic>
        <p:nvPicPr>
          <p:cNvPr id="7" name="Picture 6">
            <a:extLst>
              <a:ext uri="{FF2B5EF4-FFF2-40B4-BE49-F238E27FC236}">
                <a16:creationId xmlns:a16="http://schemas.microsoft.com/office/drawing/2014/main" id="{CD84D9A0-73F9-41E3-A592-EBBD61BB27B7}"/>
              </a:ext>
            </a:extLst>
          </p:cNvPr>
          <p:cNvPicPr>
            <a:picLocks noChangeAspect="1"/>
          </p:cNvPicPr>
          <p:nvPr/>
        </p:nvPicPr>
        <p:blipFill>
          <a:blip r:embed="rId3"/>
          <a:stretch>
            <a:fillRect/>
          </a:stretch>
        </p:blipFill>
        <p:spPr>
          <a:xfrm>
            <a:off x="4857448" y="3489343"/>
            <a:ext cx="6410475" cy="2354464"/>
          </a:xfrm>
          <a:prstGeom prst="rect">
            <a:avLst/>
          </a:prstGeom>
        </p:spPr>
      </p:pic>
    </p:spTree>
    <p:extLst>
      <p:ext uri="{BB962C8B-B14F-4D97-AF65-F5344CB8AC3E}">
        <p14:creationId xmlns:p14="http://schemas.microsoft.com/office/powerpoint/2010/main" val="1219373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D12DF-75D5-4381-9A75-ED49ACB0E628}"/>
              </a:ext>
            </a:extLst>
          </p:cNvPr>
          <p:cNvSpPr>
            <a:spLocks noGrp="1"/>
          </p:cNvSpPr>
          <p:nvPr>
            <p:ph type="title"/>
          </p:nvPr>
        </p:nvSpPr>
        <p:spPr/>
        <p:txBody>
          <a:bodyPr/>
          <a:lstStyle/>
          <a:p>
            <a:r>
              <a:rPr lang="en-IN" dirty="0"/>
              <a:t>POSTMAN CPI </a:t>
            </a:r>
            <a:r>
              <a:rPr lang="en-IN" dirty="0" err="1"/>
              <a:t>INtegration</a:t>
            </a:r>
            <a:endParaRPr lang="en-IN" dirty="0"/>
          </a:p>
        </p:txBody>
      </p:sp>
      <p:pic>
        <p:nvPicPr>
          <p:cNvPr id="5" name="Content Placeholder 4">
            <a:extLst>
              <a:ext uri="{FF2B5EF4-FFF2-40B4-BE49-F238E27FC236}">
                <a16:creationId xmlns:a16="http://schemas.microsoft.com/office/drawing/2014/main" id="{C0CCE063-6D74-449C-BF99-1491B79005E5}"/>
              </a:ext>
            </a:extLst>
          </p:cNvPr>
          <p:cNvPicPr>
            <a:picLocks noGrp="1" noChangeAspect="1"/>
          </p:cNvPicPr>
          <p:nvPr>
            <p:ph idx="1"/>
          </p:nvPr>
        </p:nvPicPr>
        <p:blipFill>
          <a:blip r:embed="rId2"/>
          <a:stretch>
            <a:fillRect/>
          </a:stretch>
        </p:blipFill>
        <p:spPr>
          <a:xfrm>
            <a:off x="2076148" y="2792787"/>
            <a:ext cx="7730067" cy="1785867"/>
          </a:xfrm>
        </p:spPr>
      </p:pic>
      <p:pic>
        <p:nvPicPr>
          <p:cNvPr id="7" name="Picture 6">
            <a:extLst>
              <a:ext uri="{FF2B5EF4-FFF2-40B4-BE49-F238E27FC236}">
                <a16:creationId xmlns:a16="http://schemas.microsoft.com/office/drawing/2014/main" id="{378820C7-0C65-4254-ACA5-35D17F89767E}"/>
              </a:ext>
            </a:extLst>
          </p:cNvPr>
          <p:cNvPicPr>
            <a:picLocks noChangeAspect="1"/>
          </p:cNvPicPr>
          <p:nvPr/>
        </p:nvPicPr>
        <p:blipFill>
          <a:blip r:embed="rId3"/>
          <a:stretch>
            <a:fillRect/>
          </a:stretch>
        </p:blipFill>
        <p:spPr>
          <a:xfrm>
            <a:off x="2076148" y="4706417"/>
            <a:ext cx="7730067" cy="2089148"/>
          </a:xfrm>
          <a:prstGeom prst="rect">
            <a:avLst/>
          </a:prstGeom>
        </p:spPr>
      </p:pic>
    </p:spTree>
    <p:extLst>
      <p:ext uri="{BB962C8B-B14F-4D97-AF65-F5344CB8AC3E}">
        <p14:creationId xmlns:p14="http://schemas.microsoft.com/office/powerpoint/2010/main" val="2066042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5AE99-19B4-4F2A-8BB5-504CEE3586D4}"/>
              </a:ext>
            </a:extLst>
          </p:cNvPr>
          <p:cNvSpPr>
            <a:spLocks noGrp="1"/>
          </p:cNvSpPr>
          <p:nvPr>
            <p:ph type="title"/>
          </p:nvPr>
        </p:nvSpPr>
        <p:spPr>
          <a:xfrm>
            <a:off x="2076317" y="258329"/>
            <a:ext cx="7729728" cy="1188720"/>
          </a:xfrm>
        </p:spPr>
        <p:txBody>
          <a:bodyPr/>
          <a:lstStyle/>
          <a:p>
            <a:r>
              <a:rPr lang="en-IN"/>
              <a:t>POSTMAN CPI Integration</a:t>
            </a:r>
            <a:endParaRPr lang="en-IN" dirty="0"/>
          </a:p>
        </p:txBody>
      </p:sp>
      <p:pic>
        <p:nvPicPr>
          <p:cNvPr id="5" name="Content Placeholder 4">
            <a:extLst>
              <a:ext uri="{FF2B5EF4-FFF2-40B4-BE49-F238E27FC236}">
                <a16:creationId xmlns:a16="http://schemas.microsoft.com/office/drawing/2014/main" id="{7554BEA0-E7FF-4BFD-A6B1-8B66706659CF}"/>
              </a:ext>
            </a:extLst>
          </p:cNvPr>
          <p:cNvPicPr>
            <a:picLocks noGrp="1" noChangeAspect="1"/>
          </p:cNvPicPr>
          <p:nvPr>
            <p:ph idx="1"/>
          </p:nvPr>
        </p:nvPicPr>
        <p:blipFill>
          <a:blip r:embed="rId2"/>
          <a:stretch>
            <a:fillRect/>
          </a:stretch>
        </p:blipFill>
        <p:spPr>
          <a:xfrm>
            <a:off x="2351315" y="1638326"/>
            <a:ext cx="7648356" cy="1951541"/>
          </a:xfrm>
        </p:spPr>
      </p:pic>
      <p:pic>
        <p:nvPicPr>
          <p:cNvPr id="7" name="Picture 6">
            <a:extLst>
              <a:ext uri="{FF2B5EF4-FFF2-40B4-BE49-F238E27FC236}">
                <a16:creationId xmlns:a16="http://schemas.microsoft.com/office/drawing/2014/main" id="{F14F415C-3ECF-4B40-B6E1-470588D5B264}"/>
              </a:ext>
            </a:extLst>
          </p:cNvPr>
          <p:cNvPicPr>
            <a:picLocks noChangeAspect="1"/>
          </p:cNvPicPr>
          <p:nvPr/>
        </p:nvPicPr>
        <p:blipFill>
          <a:blip r:embed="rId3"/>
          <a:stretch>
            <a:fillRect/>
          </a:stretch>
        </p:blipFill>
        <p:spPr>
          <a:xfrm>
            <a:off x="2351315" y="3781143"/>
            <a:ext cx="7454731" cy="2534828"/>
          </a:xfrm>
          <a:prstGeom prst="rect">
            <a:avLst/>
          </a:prstGeom>
        </p:spPr>
      </p:pic>
    </p:spTree>
    <p:extLst>
      <p:ext uri="{BB962C8B-B14F-4D97-AF65-F5344CB8AC3E}">
        <p14:creationId xmlns:p14="http://schemas.microsoft.com/office/powerpoint/2010/main" val="19214118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TotalTime>
  <Words>4498</Words>
  <Application>Microsoft Office PowerPoint</Application>
  <PresentationFormat>Widescreen</PresentationFormat>
  <Paragraphs>385</Paragraphs>
  <Slides>64</Slides>
  <Notes>4</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64</vt:i4>
      </vt:variant>
    </vt:vector>
  </HeadingPairs>
  <TitlesOfParts>
    <vt:vector size="75" baseType="lpstr">
      <vt:lpstr>72</vt:lpstr>
      <vt:lpstr>Arial</vt:lpstr>
      <vt:lpstr>Arial</vt:lpstr>
      <vt:lpstr>BentonSansRegular</vt:lpstr>
      <vt:lpstr>Calibri</vt:lpstr>
      <vt:lpstr>Calibri Light</vt:lpstr>
      <vt:lpstr>Courier New</vt:lpstr>
      <vt:lpstr>Monaco</vt:lpstr>
      <vt:lpstr>SAPiconsV4-1</vt:lpstr>
      <vt:lpstr>Office Theme</vt:lpstr>
      <vt:lpstr>Bitmap Image</vt:lpstr>
      <vt:lpstr>PowerPoint Presentation</vt:lpstr>
      <vt:lpstr>PowerPoint Presentation</vt:lpstr>
      <vt:lpstr>PowerPoint Presentation</vt:lpstr>
      <vt:lpstr>Agenda</vt:lpstr>
      <vt:lpstr>Postman CPI Integration</vt:lpstr>
      <vt:lpstr>POSTMAN CPI integration</vt:lpstr>
      <vt:lpstr>POSTMAN CPI INtegration</vt:lpstr>
      <vt:lpstr>POSTMAN CPI INtegration</vt:lpstr>
      <vt:lpstr>POSTMAN CPI Integration</vt:lpstr>
      <vt:lpstr>Multicast</vt:lpstr>
      <vt:lpstr>PowerPoint Presentation</vt:lpstr>
      <vt:lpstr>Multicast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Join and Gather</vt:lpstr>
      <vt:lpstr>PowerPoint Presentation</vt:lpstr>
      <vt:lpstr>PowerPoint Presentation</vt:lpstr>
      <vt:lpstr>PowerPoint Presentation</vt:lpstr>
      <vt:lpstr>PowerPoint Presentation</vt:lpstr>
      <vt:lpstr>PowerPoint Presentation</vt:lpstr>
      <vt:lpstr>Define Router  </vt:lpstr>
      <vt:lpstr>PowerPoint Presentation</vt:lpstr>
      <vt:lpstr>PowerPoint Presentation</vt:lpstr>
      <vt:lpstr>PowerPoint Presentation</vt:lpstr>
      <vt:lpstr>PowerPoint Presentation</vt:lpstr>
      <vt:lpstr>Adapters</vt:lpstr>
      <vt:lpstr>HTTP ADAPTER</vt:lpstr>
      <vt:lpstr>Postman CPI Integration</vt:lpstr>
      <vt:lpstr>POSTMAN CPI integration</vt:lpstr>
      <vt:lpstr>POSTMAN CPI INtegration</vt:lpstr>
      <vt:lpstr>POSTMAN CPI INtegration</vt:lpstr>
      <vt:lpstr>POSTMAN CPI Integration</vt:lpstr>
      <vt:lpstr>CSV to XML Converter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XML to CSV Converter </vt:lpstr>
      <vt:lpstr>PowerPoint Presentation</vt:lpstr>
      <vt:lpstr>Json to XML converter</vt:lpstr>
      <vt:lpstr>Json to XML converter</vt:lpstr>
      <vt:lpstr>                      XML to JSON Converter </vt:lpstr>
      <vt:lpstr>PowerPoint Presentation</vt:lpstr>
      <vt:lpstr>Message Mapping</vt:lpstr>
      <vt:lpstr>PowerPoint Presentation</vt:lpstr>
      <vt:lpstr>PowerPoint Presentation</vt:lpstr>
      <vt:lpstr>PowerPoint Presentation</vt:lpstr>
      <vt:lpstr>PowerPoint Presentation</vt:lpstr>
      <vt:lpstr>PowerPoint Presentation</vt:lpstr>
      <vt:lpstr>PowerPoint Presentation</vt:lpstr>
      <vt:lpstr>Summarize</vt:lpstr>
      <vt:lpstr>Summarize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Anurag Anurag</dc:creator>
  <cp:lastModifiedBy>Anurag Anurag</cp:lastModifiedBy>
  <cp:revision>4</cp:revision>
  <dcterms:created xsi:type="dcterms:W3CDTF">2023-07-25T05:56:54Z</dcterms:created>
  <dcterms:modified xsi:type="dcterms:W3CDTF">2023-07-25T07:46:21Z</dcterms:modified>
</cp:coreProperties>
</file>